
<file path=[Content_Types].xml><?xml version="1.0" encoding="utf-8"?>
<Types xmlns="http://schemas.openxmlformats.org/package/2006/content-types">
  <Default Extension="jpeg" ContentType="image/jpeg"/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1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20104100" cy="11309350"/>
  <p:notesSz cx="20104100" cy="1130935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76A"/>
    <a:srgbClr val="0057A4"/>
    <a:srgbClr val="6A6A6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4" d="100"/>
          <a:sy n="64" d="100"/>
        </p:scale>
        <p:origin x="774" y="84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8712200" cy="5667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11387138" y="0"/>
            <a:ext cx="8712200" cy="5667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0B535A6-E913-457F-845E-112FD4462216}" type="datetimeFigureOut">
              <a:rPr lang="ru-RU" smtClean="0"/>
              <a:t>29.07.2026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659563" y="1414463"/>
            <a:ext cx="6784975" cy="38163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2009775" y="5441950"/>
            <a:ext cx="16084550" cy="44545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10742613"/>
            <a:ext cx="8712200" cy="5667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11387138" y="10742613"/>
            <a:ext cx="8712200" cy="5667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9FEEA02-736D-48A6-871A-92B67250756F}" type="slidenum">
              <a:rPr lang="ru-RU" smtClean="0"/>
              <a:t>‹Nr.›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56927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507807" y="3505898"/>
            <a:ext cx="17088486" cy="60785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3015615" y="6333236"/>
            <a:ext cx="14072870" cy="282733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7/29/2026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950" b="1" i="0">
                <a:solidFill>
                  <a:srgbClr val="004B9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7/29/2026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950" b="1" i="0">
                <a:solidFill>
                  <a:srgbClr val="004B9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1005205" y="2601150"/>
            <a:ext cx="8745284" cy="74641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10301123" y="1905509"/>
            <a:ext cx="8468360" cy="50783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300" b="0" i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7/29/2026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950" b="1" i="0">
                <a:solidFill>
                  <a:srgbClr val="004B9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7/29/2026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7/29/2026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‹Nr.›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13" Type="http://schemas.openxmlformats.org/officeDocument/2006/relationships/image" Target="../media/image7.png"/><Relationship Id="rId18" Type="http://schemas.openxmlformats.org/officeDocument/2006/relationships/image" Target="../media/image12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eg"/><Relationship Id="rId12" Type="http://schemas.openxmlformats.org/officeDocument/2006/relationships/image" Target="../media/image6.png"/><Relationship Id="rId17" Type="http://schemas.openxmlformats.org/officeDocument/2006/relationships/image" Target="../media/image11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0.png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11" Type="http://schemas.openxmlformats.org/officeDocument/2006/relationships/image" Target="../media/image5.png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9.png"/><Relationship Id="rId10" Type="http://schemas.openxmlformats.org/officeDocument/2006/relationships/image" Target="../media/image4.png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3.png"/><Relationship Id="rId14" Type="http://schemas.openxmlformats.org/officeDocument/2006/relationships/image" Target="../media/image8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g object 16">
            <a:extLst>
              <a:ext uri="{FF2B5EF4-FFF2-40B4-BE49-F238E27FC236}">
                <a16:creationId xmlns:a16="http://schemas.microsoft.com/office/drawing/2014/main" id="{0F25C7AA-6761-F876-1DE3-51F92A790DD6}"/>
              </a:ext>
            </a:extLst>
          </p:cNvPr>
          <p:cNvPicPr/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20104099" cy="11308555"/>
          </a:xfrm>
          <a:prstGeom prst="rect">
            <a:avLst/>
          </a:prstGeom>
        </p:spPr>
      </p:pic>
      <p:sp>
        <p:nvSpPr>
          <p:cNvPr id="17" name="bg object 17"/>
          <p:cNvSpPr/>
          <p:nvPr/>
        </p:nvSpPr>
        <p:spPr>
          <a:xfrm>
            <a:off x="3416744" y="10790331"/>
            <a:ext cx="13460730" cy="31750"/>
          </a:xfrm>
          <a:custGeom>
            <a:avLst/>
            <a:gdLst/>
            <a:ahLst/>
            <a:cxnLst/>
            <a:rect l="l" t="t" r="r" b="b"/>
            <a:pathLst>
              <a:path w="13460730" h="31750">
                <a:moveTo>
                  <a:pt x="13460511" y="0"/>
                </a:moveTo>
                <a:lnTo>
                  <a:pt x="0" y="0"/>
                </a:lnTo>
                <a:lnTo>
                  <a:pt x="0" y="31412"/>
                </a:lnTo>
                <a:lnTo>
                  <a:pt x="13460511" y="31412"/>
                </a:lnTo>
                <a:lnTo>
                  <a:pt x="13460511" y="0"/>
                </a:lnTo>
                <a:close/>
              </a:path>
            </a:pathLst>
          </a:custGeom>
          <a:solidFill>
            <a:srgbClr val="004B9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0" y="10790331"/>
            <a:ext cx="908050" cy="31750"/>
          </a:xfrm>
          <a:custGeom>
            <a:avLst/>
            <a:gdLst/>
            <a:ahLst/>
            <a:cxnLst/>
            <a:rect l="l" t="t" r="r" b="b"/>
            <a:pathLst>
              <a:path w="908050" h="31750">
                <a:moveTo>
                  <a:pt x="907584" y="31412"/>
                </a:moveTo>
                <a:lnTo>
                  <a:pt x="0" y="31412"/>
                </a:lnTo>
                <a:lnTo>
                  <a:pt x="0" y="0"/>
                </a:lnTo>
                <a:lnTo>
                  <a:pt x="907584" y="0"/>
                </a:lnTo>
                <a:lnTo>
                  <a:pt x="907584" y="31412"/>
                </a:lnTo>
                <a:close/>
              </a:path>
            </a:pathLst>
          </a:custGeom>
          <a:solidFill>
            <a:srgbClr val="004B9A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9" name="bg object 19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17026695" y="10577614"/>
            <a:ext cx="2449150" cy="454761"/>
          </a:xfrm>
          <a:prstGeom prst="rect">
            <a:avLst/>
          </a:prstGeom>
        </p:spPr>
      </p:pic>
      <p:sp>
        <p:nvSpPr>
          <p:cNvPr id="20" name="bg object 20"/>
          <p:cNvSpPr/>
          <p:nvPr/>
        </p:nvSpPr>
        <p:spPr>
          <a:xfrm>
            <a:off x="19166484" y="10712441"/>
            <a:ext cx="55880" cy="54610"/>
          </a:xfrm>
          <a:custGeom>
            <a:avLst/>
            <a:gdLst/>
            <a:ahLst/>
            <a:cxnLst/>
            <a:rect l="l" t="t" r="r" b="b"/>
            <a:pathLst>
              <a:path w="55880" h="54609">
                <a:moveTo>
                  <a:pt x="28045" y="0"/>
                </a:moveTo>
                <a:lnTo>
                  <a:pt x="27888" y="0"/>
                </a:lnTo>
                <a:lnTo>
                  <a:pt x="16942" y="2123"/>
                </a:lnTo>
                <a:lnTo>
                  <a:pt x="8051" y="7926"/>
                </a:lnTo>
                <a:lnTo>
                  <a:pt x="2082" y="16556"/>
                </a:lnTo>
                <a:lnTo>
                  <a:pt x="1" y="26669"/>
                </a:lnTo>
                <a:lnTo>
                  <a:pt x="0" y="27653"/>
                </a:lnTo>
                <a:lnTo>
                  <a:pt x="2086" y="37925"/>
                </a:lnTo>
                <a:lnTo>
                  <a:pt x="8051" y="46588"/>
                </a:lnTo>
                <a:lnTo>
                  <a:pt x="16942" y="52374"/>
                </a:lnTo>
                <a:lnTo>
                  <a:pt x="27888" y="54480"/>
                </a:lnTo>
                <a:lnTo>
                  <a:pt x="38873" y="52374"/>
                </a:lnTo>
                <a:lnTo>
                  <a:pt x="44269" y="48836"/>
                </a:lnTo>
                <a:lnTo>
                  <a:pt x="28045" y="48836"/>
                </a:lnTo>
                <a:lnTo>
                  <a:pt x="19566" y="47148"/>
                </a:lnTo>
                <a:lnTo>
                  <a:pt x="12855" y="42530"/>
                </a:lnTo>
                <a:lnTo>
                  <a:pt x="8441" y="35645"/>
                </a:lnTo>
                <a:lnTo>
                  <a:pt x="6944" y="27653"/>
                </a:lnTo>
                <a:lnTo>
                  <a:pt x="7071" y="25999"/>
                </a:lnTo>
                <a:lnTo>
                  <a:pt x="43994" y="5465"/>
                </a:lnTo>
                <a:lnTo>
                  <a:pt x="38939" y="2123"/>
                </a:lnTo>
                <a:lnTo>
                  <a:pt x="28045" y="0"/>
                </a:lnTo>
                <a:close/>
              </a:path>
              <a:path w="55880" h="54609">
                <a:moveTo>
                  <a:pt x="43994" y="5465"/>
                </a:moveTo>
                <a:lnTo>
                  <a:pt x="27888" y="5465"/>
                </a:lnTo>
                <a:lnTo>
                  <a:pt x="36247" y="7178"/>
                </a:lnTo>
                <a:lnTo>
                  <a:pt x="42854" y="11841"/>
                </a:lnTo>
                <a:lnTo>
                  <a:pt x="47195" y="18740"/>
                </a:lnTo>
                <a:lnTo>
                  <a:pt x="48541" y="25999"/>
                </a:lnTo>
                <a:lnTo>
                  <a:pt x="48667" y="27653"/>
                </a:lnTo>
                <a:lnTo>
                  <a:pt x="47198" y="35670"/>
                </a:lnTo>
                <a:lnTo>
                  <a:pt x="42873" y="42596"/>
                </a:lnTo>
                <a:lnTo>
                  <a:pt x="36313" y="47223"/>
                </a:lnTo>
                <a:lnTo>
                  <a:pt x="28045" y="48836"/>
                </a:lnTo>
                <a:lnTo>
                  <a:pt x="44269" y="48836"/>
                </a:lnTo>
                <a:lnTo>
                  <a:pt x="47695" y="46588"/>
                </a:lnTo>
                <a:lnTo>
                  <a:pt x="53567" y="37919"/>
                </a:lnTo>
                <a:lnTo>
                  <a:pt x="55601" y="27653"/>
                </a:lnTo>
                <a:lnTo>
                  <a:pt x="55600" y="26669"/>
                </a:lnTo>
                <a:lnTo>
                  <a:pt x="53568" y="16554"/>
                </a:lnTo>
                <a:lnTo>
                  <a:pt x="47715" y="7926"/>
                </a:lnTo>
                <a:lnTo>
                  <a:pt x="43994" y="5465"/>
                </a:lnTo>
                <a:close/>
              </a:path>
              <a:path w="55880" h="54609">
                <a:moveTo>
                  <a:pt x="32841" y="13235"/>
                </a:moveTo>
                <a:lnTo>
                  <a:pt x="23239" y="13235"/>
                </a:lnTo>
                <a:lnTo>
                  <a:pt x="19773" y="13748"/>
                </a:lnTo>
                <a:lnTo>
                  <a:pt x="17292" y="14250"/>
                </a:lnTo>
                <a:lnTo>
                  <a:pt x="17292" y="41234"/>
                </a:lnTo>
                <a:lnTo>
                  <a:pt x="23564" y="41234"/>
                </a:lnTo>
                <a:lnTo>
                  <a:pt x="23564" y="30459"/>
                </a:lnTo>
                <a:lnTo>
                  <a:pt x="37971" y="30459"/>
                </a:lnTo>
                <a:lnTo>
                  <a:pt x="36830" y="28805"/>
                </a:lnTo>
                <a:lnTo>
                  <a:pt x="34160" y="27988"/>
                </a:lnTo>
                <a:lnTo>
                  <a:pt x="34160" y="27653"/>
                </a:lnTo>
                <a:lnTo>
                  <a:pt x="37490" y="26669"/>
                </a:lnTo>
                <a:lnTo>
                  <a:pt x="38154" y="25999"/>
                </a:lnTo>
                <a:lnTo>
                  <a:pt x="23742" y="25999"/>
                </a:lnTo>
                <a:lnTo>
                  <a:pt x="23742" y="18208"/>
                </a:lnTo>
                <a:lnTo>
                  <a:pt x="24412" y="18041"/>
                </a:lnTo>
                <a:lnTo>
                  <a:pt x="25564" y="17873"/>
                </a:lnTo>
                <a:lnTo>
                  <a:pt x="39349" y="17873"/>
                </a:lnTo>
                <a:lnTo>
                  <a:pt x="38631" y="16554"/>
                </a:lnTo>
                <a:lnTo>
                  <a:pt x="37155" y="15402"/>
                </a:lnTo>
                <a:lnTo>
                  <a:pt x="35166" y="14072"/>
                </a:lnTo>
                <a:lnTo>
                  <a:pt x="32841" y="13235"/>
                </a:lnTo>
                <a:close/>
              </a:path>
              <a:path w="55880" h="54609">
                <a:moveTo>
                  <a:pt x="37971" y="30459"/>
                </a:moveTo>
                <a:lnTo>
                  <a:pt x="30045" y="30459"/>
                </a:lnTo>
                <a:lnTo>
                  <a:pt x="31700" y="31789"/>
                </a:lnTo>
                <a:lnTo>
                  <a:pt x="32181" y="34763"/>
                </a:lnTo>
                <a:lnTo>
                  <a:pt x="33009" y="37925"/>
                </a:lnTo>
                <a:lnTo>
                  <a:pt x="33490" y="40239"/>
                </a:lnTo>
                <a:lnTo>
                  <a:pt x="34349" y="41234"/>
                </a:lnTo>
                <a:lnTo>
                  <a:pt x="41124" y="41234"/>
                </a:lnTo>
                <a:lnTo>
                  <a:pt x="40474" y="40407"/>
                </a:lnTo>
                <a:lnTo>
                  <a:pt x="39972" y="38752"/>
                </a:lnTo>
                <a:lnTo>
                  <a:pt x="39145" y="34606"/>
                </a:lnTo>
                <a:lnTo>
                  <a:pt x="38317" y="30962"/>
                </a:lnTo>
                <a:lnTo>
                  <a:pt x="37971" y="30459"/>
                </a:lnTo>
                <a:close/>
              </a:path>
              <a:path w="55880" h="54609">
                <a:moveTo>
                  <a:pt x="39349" y="17873"/>
                </a:moveTo>
                <a:lnTo>
                  <a:pt x="31187" y="17873"/>
                </a:lnTo>
                <a:lnTo>
                  <a:pt x="33009" y="19528"/>
                </a:lnTo>
                <a:lnTo>
                  <a:pt x="33009" y="24836"/>
                </a:lnTo>
                <a:lnTo>
                  <a:pt x="30192" y="25999"/>
                </a:lnTo>
                <a:lnTo>
                  <a:pt x="38154" y="25999"/>
                </a:lnTo>
                <a:lnTo>
                  <a:pt x="39804" y="24334"/>
                </a:lnTo>
                <a:lnTo>
                  <a:pt x="39804" y="18711"/>
                </a:lnTo>
                <a:lnTo>
                  <a:pt x="39349" y="17873"/>
                </a:lnTo>
                <a:close/>
              </a:path>
            </a:pathLst>
          </a:custGeom>
          <a:solidFill>
            <a:srgbClr val="14387F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1" name="bg object 21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17310762" y="10721847"/>
            <a:ext cx="244987" cy="199952"/>
          </a:xfrm>
          <a:prstGeom prst="rect">
            <a:avLst/>
          </a:prstGeom>
        </p:spPr>
      </p:pic>
      <p:pic>
        <p:nvPicPr>
          <p:cNvPr id="22" name="bg object 22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17599273" y="10721967"/>
            <a:ext cx="239594" cy="199679"/>
          </a:xfrm>
          <a:prstGeom prst="rect">
            <a:avLst/>
          </a:prstGeom>
        </p:spPr>
      </p:pic>
      <p:sp>
        <p:nvSpPr>
          <p:cNvPr id="23" name="bg object 23"/>
          <p:cNvSpPr/>
          <p:nvPr/>
        </p:nvSpPr>
        <p:spPr>
          <a:xfrm>
            <a:off x="17851684" y="10721847"/>
            <a:ext cx="290830" cy="200025"/>
          </a:xfrm>
          <a:custGeom>
            <a:avLst/>
            <a:gdLst/>
            <a:ahLst/>
            <a:cxnLst/>
            <a:rect l="l" t="t" r="r" b="b"/>
            <a:pathLst>
              <a:path w="290830" h="200025">
                <a:moveTo>
                  <a:pt x="290577" y="0"/>
                </a:moveTo>
                <a:lnTo>
                  <a:pt x="223448" y="0"/>
                </a:lnTo>
                <a:lnTo>
                  <a:pt x="145304" y="148581"/>
                </a:lnTo>
                <a:lnTo>
                  <a:pt x="67128" y="0"/>
                </a:lnTo>
                <a:lnTo>
                  <a:pt x="0" y="0"/>
                </a:lnTo>
                <a:lnTo>
                  <a:pt x="107452" y="199952"/>
                </a:lnTo>
                <a:lnTo>
                  <a:pt x="183114" y="199952"/>
                </a:lnTo>
                <a:lnTo>
                  <a:pt x="290577" y="0"/>
                </a:lnTo>
                <a:close/>
              </a:path>
            </a:pathLst>
          </a:custGeom>
          <a:solidFill>
            <a:srgbClr val="14387F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4" name="bg object 24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19031875" y="10721847"/>
            <a:ext cx="199135" cy="199952"/>
          </a:xfrm>
          <a:prstGeom prst="rect">
            <a:avLst/>
          </a:prstGeom>
        </p:spPr>
      </p:pic>
      <p:pic>
        <p:nvPicPr>
          <p:cNvPr id="25" name="bg object 25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18426007" y="10721846"/>
            <a:ext cx="245071" cy="199952"/>
          </a:xfrm>
          <a:prstGeom prst="rect">
            <a:avLst/>
          </a:prstGeom>
        </p:spPr>
      </p:pic>
      <p:sp>
        <p:nvSpPr>
          <p:cNvPr id="26" name="bg object 26"/>
          <p:cNvSpPr/>
          <p:nvPr/>
        </p:nvSpPr>
        <p:spPr>
          <a:xfrm>
            <a:off x="18717581" y="10719623"/>
            <a:ext cx="267335" cy="204470"/>
          </a:xfrm>
          <a:custGeom>
            <a:avLst/>
            <a:gdLst/>
            <a:ahLst/>
            <a:cxnLst/>
            <a:rect l="l" t="t" r="r" b="b"/>
            <a:pathLst>
              <a:path w="267334" h="204470">
                <a:moveTo>
                  <a:pt x="178758" y="0"/>
                </a:moveTo>
                <a:lnTo>
                  <a:pt x="85442" y="41"/>
                </a:lnTo>
                <a:lnTo>
                  <a:pt x="87156" y="24789"/>
                </a:lnTo>
                <a:lnTo>
                  <a:pt x="93618" y="40594"/>
                </a:lnTo>
                <a:lnTo>
                  <a:pt x="106809" y="48929"/>
                </a:lnTo>
                <a:lnTo>
                  <a:pt x="128708" y="51265"/>
                </a:lnTo>
                <a:lnTo>
                  <a:pt x="165502" y="51380"/>
                </a:lnTo>
                <a:lnTo>
                  <a:pt x="185128" y="54142"/>
                </a:lnTo>
                <a:lnTo>
                  <a:pt x="196809" y="62083"/>
                </a:lnTo>
                <a:lnTo>
                  <a:pt x="202433" y="74682"/>
                </a:lnTo>
                <a:lnTo>
                  <a:pt x="203889" y="91421"/>
                </a:lnTo>
                <a:lnTo>
                  <a:pt x="203889" y="112970"/>
                </a:lnTo>
                <a:lnTo>
                  <a:pt x="202485" y="131464"/>
                </a:lnTo>
                <a:lnTo>
                  <a:pt x="197226" y="143872"/>
                </a:lnTo>
                <a:lnTo>
                  <a:pt x="186537" y="150842"/>
                </a:lnTo>
                <a:lnTo>
                  <a:pt x="168843" y="153021"/>
                </a:lnTo>
                <a:lnTo>
                  <a:pt x="98038" y="153021"/>
                </a:lnTo>
                <a:lnTo>
                  <a:pt x="80327" y="150842"/>
                </a:lnTo>
                <a:lnTo>
                  <a:pt x="69632" y="143872"/>
                </a:lnTo>
                <a:lnTo>
                  <a:pt x="64373" y="131464"/>
                </a:lnTo>
                <a:lnTo>
                  <a:pt x="62971" y="112970"/>
                </a:lnTo>
                <a:lnTo>
                  <a:pt x="62971" y="87683"/>
                </a:lnTo>
                <a:lnTo>
                  <a:pt x="63443" y="80447"/>
                </a:lnTo>
                <a:lnTo>
                  <a:pt x="63327" y="79474"/>
                </a:lnTo>
                <a:lnTo>
                  <a:pt x="63338" y="1256"/>
                </a:lnTo>
                <a:lnTo>
                  <a:pt x="16630" y="20016"/>
                </a:lnTo>
                <a:lnTo>
                  <a:pt x="0" y="72364"/>
                </a:lnTo>
                <a:lnTo>
                  <a:pt x="0" y="132016"/>
                </a:lnTo>
                <a:lnTo>
                  <a:pt x="5997" y="168036"/>
                </a:lnTo>
                <a:lnTo>
                  <a:pt x="23333" y="190169"/>
                </a:lnTo>
                <a:lnTo>
                  <a:pt x="51025" y="201320"/>
                </a:lnTo>
                <a:lnTo>
                  <a:pt x="88091" y="204391"/>
                </a:lnTo>
                <a:lnTo>
                  <a:pt x="178758" y="204391"/>
                </a:lnTo>
                <a:lnTo>
                  <a:pt x="215837" y="201320"/>
                </a:lnTo>
                <a:lnTo>
                  <a:pt x="243535" y="190169"/>
                </a:lnTo>
                <a:lnTo>
                  <a:pt x="260874" y="168036"/>
                </a:lnTo>
                <a:lnTo>
                  <a:pt x="266871" y="132016"/>
                </a:lnTo>
                <a:lnTo>
                  <a:pt x="266871" y="72364"/>
                </a:lnTo>
                <a:lnTo>
                  <a:pt x="260874" y="36350"/>
                </a:lnTo>
                <a:lnTo>
                  <a:pt x="243535" y="14220"/>
                </a:lnTo>
                <a:lnTo>
                  <a:pt x="215837" y="3071"/>
                </a:lnTo>
                <a:lnTo>
                  <a:pt x="178758" y="0"/>
                </a:lnTo>
                <a:close/>
              </a:path>
            </a:pathLst>
          </a:custGeom>
          <a:solidFill>
            <a:srgbClr val="14387F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7" name="bg object 27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18158925" y="10721843"/>
            <a:ext cx="222349" cy="199952"/>
          </a:xfrm>
          <a:prstGeom prst="rect">
            <a:avLst/>
          </a:prstGeom>
        </p:spPr>
      </p:pic>
      <p:sp>
        <p:nvSpPr>
          <p:cNvPr id="28" name="bg object 28"/>
          <p:cNvSpPr/>
          <p:nvPr/>
        </p:nvSpPr>
        <p:spPr>
          <a:xfrm>
            <a:off x="19162174" y="10708112"/>
            <a:ext cx="55880" cy="54610"/>
          </a:xfrm>
          <a:custGeom>
            <a:avLst/>
            <a:gdLst/>
            <a:ahLst/>
            <a:cxnLst/>
            <a:rect l="l" t="t" r="r" b="b"/>
            <a:pathLst>
              <a:path w="55880" h="54609">
                <a:moveTo>
                  <a:pt x="28033" y="0"/>
                </a:moveTo>
                <a:lnTo>
                  <a:pt x="27866" y="0"/>
                </a:lnTo>
                <a:lnTo>
                  <a:pt x="16927" y="2124"/>
                </a:lnTo>
                <a:lnTo>
                  <a:pt x="8043" y="7929"/>
                </a:lnTo>
                <a:lnTo>
                  <a:pt x="2077" y="16564"/>
                </a:lnTo>
                <a:lnTo>
                  <a:pt x="0" y="26658"/>
                </a:lnTo>
                <a:lnTo>
                  <a:pt x="0" y="27653"/>
                </a:lnTo>
                <a:lnTo>
                  <a:pt x="2079" y="37917"/>
                </a:lnTo>
                <a:lnTo>
                  <a:pt x="8043" y="46586"/>
                </a:lnTo>
                <a:lnTo>
                  <a:pt x="16927" y="52367"/>
                </a:lnTo>
                <a:lnTo>
                  <a:pt x="27866" y="54469"/>
                </a:lnTo>
                <a:lnTo>
                  <a:pt x="38860" y="52367"/>
                </a:lnTo>
                <a:lnTo>
                  <a:pt x="44239" y="48846"/>
                </a:lnTo>
                <a:lnTo>
                  <a:pt x="28033" y="48846"/>
                </a:lnTo>
                <a:lnTo>
                  <a:pt x="19554" y="47155"/>
                </a:lnTo>
                <a:lnTo>
                  <a:pt x="12843" y="42530"/>
                </a:lnTo>
                <a:lnTo>
                  <a:pt x="8429" y="35638"/>
                </a:lnTo>
                <a:lnTo>
                  <a:pt x="6934" y="27653"/>
                </a:lnTo>
                <a:lnTo>
                  <a:pt x="7057" y="25999"/>
                </a:lnTo>
                <a:lnTo>
                  <a:pt x="8439" y="18711"/>
                </a:lnTo>
                <a:lnTo>
                  <a:pt x="12802" y="11839"/>
                </a:lnTo>
                <a:lnTo>
                  <a:pt x="19417" y="7178"/>
                </a:lnTo>
                <a:lnTo>
                  <a:pt x="27709" y="5465"/>
                </a:lnTo>
                <a:lnTo>
                  <a:pt x="43986" y="5465"/>
                </a:lnTo>
                <a:lnTo>
                  <a:pt x="38931" y="2124"/>
                </a:lnTo>
                <a:lnTo>
                  <a:pt x="28033" y="0"/>
                </a:lnTo>
                <a:close/>
              </a:path>
              <a:path w="55880" h="54609">
                <a:moveTo>
                  <a:pt x="43986" y="5465"/>
                </a:moveTo>
                <a:lnTo>
                  <a:pt x="27866" y="5465"/>
                </a:lnTo>
                <a:lnTo>
                  <a:pt x="36229" y="7178"/>
                </a:lnTo>
                <a:lnTo>
                  <a:pt x="42835" y="11839"/>
                </a:lnTo>
                <a:lnTo>
                  <a:pt x="47174" y="18735"/>
                </a:lnTo>
                <a:lnTo>
                  <a:pt x="48521" y="25999"/>
                </a:lnTo>
                <a:lnTo>
                  <a:pt x="48642" y="27653"/>
                </a:lnTo>
                <a:lnTo>
                  <a:pt x="47177" y="35662"/>
                </a:lnTo>
                <a:lnTo>
                  <a:pt x="42856" y="42592"/>
                </a:lnTo>
                <a:lnTo>
                  <a:pt x="36299" y="47226"/>
                </a:lnTo>
                <a:lnTo>
                  <a:pt x="28033" y="48846"/>
                </a:lnTo>
                <a:lnTo>
                  <a:pt x="44239" y="48846"/>
                </a:lnTo>
                <a:lnTo>
                  <a:pt x="47693" y="46586"/>
                </a:lnTo>
                <a:lnTo>
                  <a:pt x="53573" y="37915"/>
                </a:lnTo>
                <a:lnTo>
                  <a:pt x="55608" y="27653"/>
                </a:lnTo>
                <a:lnTo>
                  <a:pt x="55609" y="26658"/>
                </a:lnTo>
                <a:lnTo>
                  <a:pt x="53575" y="16556"/>
                </a:lnTo>
                <a:lnTo>
                  <a:pt x="47714" y="7929"/>
                </a:lnTo>
                <a:lnTo>
                  <a:pt x="43986" y="5465"/>
                </a:lnTo>
                <a:close/>
              </a:path>
              <a:path w="55880" h="54609">
                <a:moveTo>
                  <a:pt x="32840" y="13245"/>
                </a:moveTo>
                <a:lnTo>
                  <a:pt x="23227" y="13245"/>
                </a:lnTo>
                <a:lnTo>
                  <a:pt x="19761" y="13737"/>
                </a:lnTo>
                <a:lnTo>
                  <a:pt x="17280" y="14250"/>
                </a:lnTo>
                <a:lnTo>
                  <a:pt x="17280" y="41234"/>
                </a:lnTo>
                <a:lnTo>
                  <a:pt x="23562" y="41234"/>
                </a:lnTo>
                <a:lnTo>
                  <a:pt x="23562" y="30470"/>
                </a:lnTo>
                <a:lnTo>
                  <a:pt x="37966" y="30470"/>
                </a:lnTo>
                <a:lnTo>
                  <a:pt x="36819" y="28805"/>
                </a:lnTo>
                <a:lnTo>
                  <a:pt x="34169" y="27988"/>
                </a:lnTo>
                <a:lnTo>
                  <a:pt x="34169" y="27653"/>
                </a:lnTo>
                <a:lnTo>
                  <a:pt x="37478" y="26658"/>
                </a:lnTo>
                <a:lnTo>
                  <a:pt x="38135" y="25999"/>
                </a:lnTo>
                <a:lnTo>
                  <a:pt x="23740" y="25999"/>
                </a:lnTo>
                <a:lnTo>
                  <a:pt x="23740" y="18208"/>
                </a:lnTo>
                <a:lnTo>
                  <a:pt x="24400" y="18041"/>
                </a:lnTo>
                <a:lnTo>
                  <a:pt x="25552" y="17884"/>
                </a:lnTo>
                <a:lnTo>
                  <a:pt x="39340" y="17884"/>
                </a:lnTo>
                <a:lnTo>
                  <a:pt x="38609" y="16556"/>
                </a:lnTo>
                <a:lnTo>
                  <a:pt x="37154" y="15392"/>
                </a:lnTo>
                <a:lnTo>
                  <a:pt x="35154" y="14072"/>
                </a:lnTo>
                <a:lnTo>
                  <a:pt x="32840" y="13245"/>
                </a:lnTo>
                <a:close/>
              </a:path>
              <a:path w="55880" h="54609">
                <a:moveTo>
                  <a:pt x="37966" y="30470"/>
                </a:moveTo>
                <a:lnTo>
                  <a:pt x="30023" y="30470"/>
                </a:lnTo>
                <a:lnTo>
                  <a:pt x="31677" y="31789"/>
                </a:lnTo>
                <a:lnTo>
                  <a:pt x="32180" y="34773"/>
                </a:lnTo>
                <a:lnTo>
                  <a:pt x="32997" y="37917"/>
                </a:lnTo>
                <a:lnTo>
                  <a:pt x="33499" y="40239"/>
                </a:lnTo>
                <a:lnTo>
                  <a:pt x="34337" y="41234"/>
                </a:lnTo>
                <a:lnTo>
                  <a:pt x="41122" y="41234"/>
                </a:lnTo>
                <a:lnTo>
                  <a:pt x="40462" y="40407"/>
                </a:lnTo>
                <a:lnTo>
                  <a:pt x="39960" y="38752"/>
                </a:lnTo>
                <a:lnTo>
                  <a:pt x="39122" y="34606"/>
                </a:lnTo>
                <a:lnTo>
                  <a:pt x="38305" y="30962"/>
                </a:lnTo>
                <a:lnTo>
                  <a:pt x="37966" y="30470"/>
                </a:lnTo>
                <a:close/>
              </a:path>
              <a:path w="55880" h="54609">
                <a:moveTo>
                  <a:pt x="39340" y="17884"/>
                </a:moveTo>
                <a:lnTo>
                  <a:pt x="31175" y="17884"/>
                </a:lnTo>
                <a:lnTo>
                  <a:pt x="32997" y="19538"/>
                </a:lnTo>
                <a:lnTo>
                  <a:pt x="32997" y="24836"/>
                </a:lnTo>
                <a:lnTo>
                  <a:pt x="30190" y="25999"/>
                </a:lnTo>
                <a:lnTo>
                  <a:pt x="38135" y="25999"/>
                </a:lnTo>
                <a:lnTo>
                  <a:pt x="39792" y="24334"/>
                </a:lnTo>
                <a:lnTo>
                  <a:pt x="39792" y="18711"/>
                </a:lnTo>
                <a:lnTo>
                  <a:pt x="39340" y="17884"/>
                </a:lnTo>
                <a:close/>
              </a:path>
            </a:pathLst>
          </a:custGeom>
          <a:solidFill>
            <a:srgbClr val="FFCC0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9" name="bg object 29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17297234" y="10708317"/>
            <a:ext cx="244987" cy="199962"/>
          </a:xfrm>
          <a:prstGeom prst="rect">
            <a:avLst/>
          </a:prstGeom>
        </p:spPr>
      </p:pic>
      <p:pic>
        <p:nvPicPr>
          <p:cNvPr id="30" name="bg object 30"/>
          <p:cNvPicPr/>
          <p:nvPr/>
        </p:nvPicPr>
        <p:blipFill>
          <a:blip r:embed="rId15" cstate="print"/>
          <a:stretch>
            <a:fillRect/>
          </a:stretch>
        </p:blipFill>
        <p:spPr>
          <a:xfrm>
            <a:off x="17585765" y="10708464"/>
            <a:ext cx="239563" cy="199669"/>
          </a:xfrm>
          <a:prstGeom prst="rect">
            <a:avLst/>
          </a:prstGeom>
        </p:spPr>
      </p:pic>
      <p:sp>
        <p:nvSpPr>
          <p:cNvPr id="31" name="bg object 31"/>
          <p:cNvSpPr/>
          <p:nvPr/>
        </p:nvSpPr>
        <p:spPr>
          <a:xfrm>
            <a:off x="17838160" y="10708317"/>
            <a:ext cx="290830" cy="200025"/>
          </a:xfrm>
          <a:custGeom>
            <a:avLst/>
            <a:gdLst/>
            <a:ahLst/>
            <a:cxnLst/>
            <a:rect l="l" t="t" r="r" b="b"/>
            <a:pathLst>
              <a:path w="290830" h="200025">
                <a:moveTo>
                  <a:pt x="290577" y="0"/>
                </a:moveTo>
                <a:lnTo>
                  <a:pt x="223459" y="0"/>
                </a:lnTo>
                <a:lnTo>
                  <a:pt x="145294" y="148592"/>
                </a:lnTo>
                <a:lnTo>
                  <a:pt x="67128" y="0"/>
                </a:lnTo>
                <a:lnTo>
                  <a:pt x="0" y="0"/>
                </a:lnTo>
                <a:lnTo>
                  <a:pt x="107452" y="199962"/>
                </a:lnTo>
                <a:lnTo>
                  <a:pt x="183135" y="199962"/>
                </a:lnTo>
                <a:lnTo>
                  <a:pt x="290577" y="0"/>
                </a:lnTo>
                <a:close/>
              </a:path>
            </a:pathLst>
          </a:custGeom>
          <a:solidFill>
            <a:srgbClr val="FFCC0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2" name="bg object 32"/>
          <p:cNvPicPr/>
          <p:nvPr/>
        </p:nvPicPr>
        <p:blipFill>
          <a:blip r:embed="rId16" cstate="print"/>
          <a:stretch>
            <a:fillRect/>
          </a:stretch>
        </p:blipFill>
        <p:spPr>
          <a:xfrm>
            <a:off x="19018381" y="10708317"/>
            <a:ext cx="199135" cy="199962"/>
          </a:xfrm>
          <a:prstGeom prst="rect">
            <a:avLst/>
          </a:prstGeom>
        </p:spPr>
      </p:pic>
      <p:pic>
        <p:nvPicPr>
          <p:cNvPr id="33" name="bg object 33"/>
          <p:cNvPicPr/>
          <p:nvPr/>
        </p:nvPicPr>
        <p:blipFill>
          <a:blip r:embed="rId17" cstate="print"/>
          <a:stretch>
            <a:fillRect/>
          </a:stretch>
        </p:blipFill>
        <p:spPr>
          <a:xfrm>
            <a:off x="18412494" y="10708321"/>
            <a:ext cx="245081" cy="199962"/>
          </a:xfrm>
          <a:prstGeom prst="rect">
            <a:avLst/>
          </a:prstGeom>
        </p:spPr>
      </p:pic>
      <p:sp>
        <p:nvSpPr>
          <p:cNvPr id="34" name="bg object 34"/>
          <p:cNvSpPr/>
          <p:nvPr/>
        </p:nvSpPr>
        <p:spPr>
          <a:xfrm>
            <a:off x="18704081" y="10706104"/>
            <a:ext cx="267335" cy="204470"/>
          </a:xfrm>
          <a:custGeom>
            <a:avLst/>
            <a:gdLst/>
            <a:ahLst/>
            <a:cxnLst/>
            <a:rect l="l" t="t" r="r" b="b"/>
            <a:pathLst>
              <a:path w="267334" h="204470">
                <a:moveTo>
                  <a:pt x="178758" y="0"/>
                </a:moveTo>
                <a:lnTo>
                  <a:pt x="85431" y="41"/>
                </a:lnTo>
                <a:lnTo>
                  <a:pt x="87147" y="24787"/>
                </a:lnTo>
                <a:lnTo>
                  <a:pt x="93613" y="40589"/>
                </a:lnTo>
                <a:lnTo>
                  <a:pt x="106807" y="48920"/>
                </a:lnTo>
                <a:lnTo>
                  <a:pt x="128708" y="51254"/>
                </a:lnTo>
                <a:lnTo>
                  <a:pt x="165502" y="51370"/>
                </a:lnTo>
                <a:lnTo>
                  <a:pt x="185128" y="54132"/>
                </a:lnTo>
                <a:lnTo>
                  <a:pt x="196809" y="62072"/>
                </a:lnTo>
                <a:lnTo>
                  <a:pt x="202433" y="74671"/>
                </a:lnTo>
                <a:lnTo>
                  <a:pt x="203889" y="91410"/>
                </a:lnTo>
                <a:lnTo>
                  <a:pt x="203889" y="112970"/>
                </a:lnTo>
                <a:lnTo>
                  <a:pt x="202485" y="131458"/>
                </a:lnTo>
                <a:lnTo>
                  <a:pt x="197225" y="143863"/>
                </a:lnTo>
                <a:lnTo>
                  <a:pt x="186533" y="150831"/>
                </a:lnTo>
                <a:lnTo>
                  <a:pt x="168832" y="153011"/>
                </a:lnTo>
                <a:lnTo>
                  <a:pt x="98038" y="153011"/>
                </a:lnTo>
                <a:lnTo>
                  <a:pt x="80323" y="150831"/>
                </a:lnTo>
                <a:lnTo>
                  <a:pt x="69628" y="143863"/>
                </a:lnTo>
                <a:lnTo>
                  <a:pt x="64372" y="131458"/>
                </a:lnTo>
                <a:lnTo>
                  <a:pt x="62971" y="112970"/>
                </a:lnTo>
                <a:lnTo>
                  <a:pt x="62971" y="87683"/>
                </a:lnTo>
                <a:lnTo>
                  <a:pt x="63443" y="80437"/>
                </a:lnTo>
                <a:lnTo>
                  <a:pt x="63327" y="79474"/>
                </a:lnTo>
                <a:lnTo>
                  <a:pt x="63338" y="1246"/>
                </a:lnTo>
                <a:lnTo>
                  <a:pt x="16630" y="20009"/>
                </a:lnTo>
                <a:lnTo>
                  <a:pt x="0" y="72353"/>
                </a:lnTo>
                <a:lnTo>
                  <a:pt x="0" y="132016"/>
                </a:lnTo>
                <a:lnTo>
                  <a:pt x="5998" y="168030"/>
                </a:lnTo>
                <a:lnTo>
                  <a:pt x="23336" y="190160"/>
                </a:lnTo>
                <a:lnTo>
                  <a:pt x="51029" y="201309"/>
                </a:lnTo>
                <a:lnTo>
                  <a:pt x="88091" y="204381"/>
                </a:lnTo>
                <a:lnTo>
                  <a:pt x="178758" y="204381"/>
                </a:lnTo>
                <a:lnTo>
                  <a:pt x="215837" y="201309"/>
                </a:lnTo>
                <a:lnTo>
                  <a:pt x="243535" y="190160"/>
                </a:lnTo>
                <a:lnTo>
                  <a:pt x="260874" y="168030"/>
                </a:lnTo>
                <a:lnTo>
                  <a:pt x="266871" y="132016"/>
                </a:lnTo>
                <a:lnTo>
                  <a:pt x="266871" y="72353"/>
                </a:lnTo>
                <a:lnTo>
                  <a:pt x="260874" y="36346"/>
                </a:lnTo>
                <a:lnTo>
                  <a:pt x="243535" y="14219"/>
                </a:lnTo>
                <a:lnTo>
                  <a:pt x="215837" y="3071"/>
                </a:lnTo>
                <a:lnTo>
                  <a:pt x="178758" y="0"/>
                </a:lnTo>
                <a:close/>
              </a:path>
            </a:pathLst>
          </a:custGeom>
          <a:solidFill>
            <a:srgbClr val="FFCC0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5" name="bg object 35"/>
          <p:cNvPicPr/>
          <p:nvPr/>
        </p:nvPicPr>
        <p:blipFill>
          <a:blip r:embed="rId18" cstate="print"/>
          <a:stretch>
            <a:fillRect/>
          </a:stretch>
        </p:blipFill>
        <p:spPr>
          <a:xfrm>
            <a:off x="18145401" y="10708321"/>
            <a:ext cx="222349" cy="199962"/>
          </a:xfrm>
          <a:prstGeom prst="rect">
            <a:avLst/>
          </a:prstGeom>
        </p:spPr>
      </p:pic>
      <p:sp>
        <p:nvSpPr>
          <p:cNvPr id="36" name="bg object 36"/>
          <p:cNvSpPr/>
          <p:nvPr/>
        </p:nvSpPr>
        <p:spPr>
          <a:xfrm>
            <a:off x="19624250" y="10790331"/>
            <a:ext cx="480059" cy="31750"/>
          </a:xfrm>
          <a:custGeom>
            <a:avLst/>
            <a:gdLst/>
            <a:ahLst/>
            <a:cxnLst/>
            <a:rect l="l" t="t" r="r" b="b"/>
            <a:pathLst>
              <a:path w="480059" h="31750">
                <a:moveTo>
                  <a:pt x="0" y="31412"/>
                </a:moveTo>
                <a:lnTo>
                  <a:pt x="479849" y="31412"/>
                </a:lnTo>
                <a:lnTo>
                  <a:pt x="479849" y="0"/>
                </a:lnTo>
                <a:lnTo>
                  <a:pt x="0" y="0"/>
                </a:lnTo>
                <a:lnTo>
                  <a:pt x="0" y="31412"/>
                </a:lnTo>
                <a:close/>
              </a:path>
            </a:pathLst>
          </a:custGeom>
          <a:solidFill>
            <a:srgbClr val="004B9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132334" y="785628"/>
            <a:ext cx="12837794" cy="60785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950" b="1" i="0">
                <a:solidFill>
                  <a:srgbClr val="004B9A"/>
                </a:solidFill>
                <a:latin typeface="Eurostile LT Std Ext Two"/>
                <a:cs typeface="Eurostile LT Std Ext Two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2351649" y="4905421"/>
            <a:ext cx="9665970" cy="395541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6835394" y="10517696"/>
            <a:ext cx="6433312" cy="56546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1005205" y="10517696"/>
            <a:ext cx="4623943" cy="56546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7/29/2026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4474953" y="10517696"/>
            <a:ext cx="4623943" cy="56546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‹Nr.›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23.png"/><Relationship Id="rId7" Type="http://schemas.openxmlformats.org/officeDocument/2006/relationships/image" Target="../media/image27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png"/><Relationship Id="rId11" Type="http://schemas.openxmlformats.org/officeDocument/2006/relationships/image" Target="../media/image31.png"/><Relationship Id="rId5" Type="http://schemas.openxmlformats.org/officeDocument/2006/relationships/image" Target="../media/image25.png"/><Relationship Id="rId10" Type="http://schemas.openxmlformats.org/officeDocument/2006/relationships/image" Target="../media/image30.png"/><Relationship Id="rId4" Type="http://schemas.openxmlformats.org/officeDocument/2006/relationships/image" Target="../media/image24.png"/><Relationship Id="rId9" Type="http://schemas.openxmlformats.org/officeDocument/2006/relationships/image" Target="../media/image29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bg object 16">
            <a:extLst>
              <a:ext uri="{FF2B5EF4-FFF2-40B4-BE49-F238E27FC236}">
                <a16:creationId xmlns:a16="http://schemas.microsoft.com/office/drawing/2014/main" id="{DE75D908-4DF2-0F4C-7C98-C494DD50D1DD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20104099" cy="11308555"/>
          </a:xfrm>
          <a:prstGeom prst="rect">
            <a:avLst/>
          </a:prstGeom>
        </p:spPr>
      </p:pic>
      <p:grpSp>
        <p:nvGrpSpPr>
          <p:cNvPr id="2" name="object 2"/>
          <p:cNvGrpSpPr/>
          <p:nvPr/>
        </p:nvGrpSpPr>
        <p:grpSpPr>
          <a:xfrm>
            <a:off x="1091526" y="1314629"/>
            <a:ext cx="4865244" cy="907124"/>
            <a:chOff x="1091526" y="1314629"/>
            <a:chExt cx="4865244" cy="907124"/>
          </a:xfrm>
        </p:grpSpPr>
        <p:pic>
          <p:nvPicPr>
            <p:cNvPr id="3" name="object 3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91526" y="1314629"/>
              <a:ext cx="4865244" cy="907124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342298" y="1583438"/>
              <a:ext cx="110802" cy="105984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1657642" y="1596611"/>
              <a:ext cx="3813175" cy="406400"/>
            </a:xfrm>
            <a:custGeom>
              <a:avLst/>
              <a:gdLst/>
              <a:ahLst/>
              <a:cxnLst/>
              <a:rect l="l" t="t" r="r" b="b"/>
              <a:pathLst>
                <a:path w="3813175" h="406400">
                  <a:moveTo>
                    <a:pt x="486460" y="122313"/>
                  </a:moveTo>
                  <a:lnTo>
                    <a:pt x="481063" y="73799"/>
                  </a:lnTo>
                  <a:lnTo>
                    <a:pt x="462140" y="36626"/>
                  </a:lnTo>
                  <a:lnTo>
                    <a:pt x="425627" y="12814"/>
                  </a:lnTo>
                  <a:lnTo>
                    <a:pt x="367969" y="4495"/>
                  </a:lnTo>
                  <a:lnTo>
                    <a:pt x="367969" y="144792"/>
                  </a:lnTo>
                  <a:lnTo>
                    <a:pt x="367969" y="157949"/>
                  </a:lnTo>
                  <a:lnTo>
                    <a:pt x="365582" y="176504"/>
                  </a:lnTo>
                  <a:lnTo>
                    <a:pt x="357835" y="189484"/>
                  </a:lnTo>
                  <a:lnTo>
                    <a:pt x="343928" y="197129"/>
                  </a:lnTo>
                  <a:lnTo>
                    <a:pt x="323024" y="199631"/>
                  </a:lnTo>
                  <a:lnTo>
                    <a:pt x="121754" y="199631"/>
                  </a:lnTo>
                  <a:lnTo>
                    <a:pt x="121754" y="103124"/>
                  </a:lnTo>
                  <a:lnTo>
                    <a:pt x="312089" y="103124"/>
                  </a:lnTo>
                  <a:lnTo>
                    <a:pt x="337007" y="104698"/>
                  </a:lnTo>
                  <a:lnTo>
                    <a:pt x="354418" y="110794"/>
                  </a:lnTo>
                  <a:lnTo>
                    <a:pt x="364642" y="123469"/>
                  </a:lnTo>
                  <a:lnTo>
                    <a:pt x="367969" y="144792"/>
                  </a:lnTo>
                  <a:lnTo>
                    <a:pt x="367969" y="4495"/>
                  </a:lnTo>
                  <a:lnTo>
                    <a:pt x="367461" y="4419"/>
                  </a:lnTo>
                  <a:lnTo>
                    <a:pt x="0" y="4419"/>
                  </a:lnTo>
                  <a:lnTo>
                    <a:pt x="0" y="401459"/>
                  </a:lnTo>
                  <a:lnTo>
                    <a:pt x="121754" y="401459"/>
                  </a:lnTo>
                  <a:lnTo>
                    <a:pt x="121754" y="298348"/>
                  </a:lnTo>
                  <a:lnTo>
                    <a:pt x="313156" y="298348"/>
                  </a:lnTo>
                  <a:lnTo>
                    <a:pt x="336931" y="301142"/>
                  </a:lnTo>
                  <a:lnTo>
                    <a:pt x="352310" y="310413"/>
                  </a:lnTo>
                  <a:lnTo>
                    <a:pt x="360603" y="327507"/>
                  </a:lnTo>
                  <a:lnTo>
                    <a:pt x="363080" y="353733"/>
                  </a:lnTo>
                  <a:lnTo>
                    <a:pt x="363080" y="401459"/>
                  </a:lnTo>
                  <a:lnTo>
                    <a:pt x="484809" y="401459"/>
                  </a:lnTo>
                  <a:lnTo>
                    <a:pt x="484809" y="334010"/>
                  </a:lnTo>
                  <a:lnTo>
                    <a:pt x="480148" y="298348"/>
                  </a:lnTo>
                  <a:lnTo>
                    <a:pt x="479539" y="293687"/>
                  </a:lnTo>
                  <a:lnTo>
                    <a:pt x="465213" y="268122"/>
                  </a:lnTo>
                  <a:lnTo>
                    <a:pt x="444106" y="253568"/>
                  </a:lnTo>
                  <a:lnTo>
                    <a:pt x="418452" y="246240"/>
                  </a:lnTo>
                  <a:lnTo>
                    <a:pt x="418452" y="245160"/>
                  </a:lnTo>
                  <a:lnTo>
                    <a:pt x="473430" y="211366"/>
                  </a:lnTo>
                  <a:lnTo>
                    <a:pt x="486460" y="147535"/>
                  </a:lnTo>
                  <a:lnTo>
                    <a:pt x="486460" y="122313"/>
                  </a:lnTo>
                  <a:close/>
                </a:path>
                <a:path w="3813175" h="406400">
                  <a:moveTo>
                    <a:pt x="1048639" y="401167"/>
                  </a:moveTo>
                  <a:lnTo>
                    <a:pt x="1048410" y="298030"/>
                  </a:lnTo>
                  <a:lnTo>
                    <a:pt x="1048181" y="199313"/>
                  </a:lnTo>
                  <a:lnTo>
                    <a:pt x="1048016" y="122605"/>
                  </a:lnTo>
                  <a:lnTo>
                    <a:pt x="1042606" y="74091"/>
                  </a:lnTo>
                  <a:lnTo>
                    <a:pt x="1023670" y="36893"/>
                  </a:lnTo>
                  <a:lnTo>
                    <a:pt x="987145" y="13068"/>
                  </a:lnTo>
                  <a:lnTo>
                    <a:pt x="928979" y="4660"/>
                  </a:lnTo>
                  <a:lnTo>
                    <a:pt x="926909" y="4660"/>
                  </a:lnTo>
                  <a:lnTo>
                    <a:pt x="926909" y="160870"/>
                  </a:lnTo>
                  <a:lnTo>
                    <a:pt x="926909" y="199313"/>
                  </a:lnTo>
                  <a:lnTo>
                    <a:pt x="694639" y="199313"/>
                  </a:lnTo>
                  <a:lnTo>
                    <a:pt x="694639" y="160870"/>
                  </a:lnTo>
                  <a:lnTo>
                    <a:pt x="694461" y="145084"/>
                  </a:lnTo>
                  <a:lnTo>
                    <a:pt x="697788" y="123774"/>
                  </a:lnTo>
                  <a:lnTo>
                    <a:pt x="707999" y="111099"/>
                  </a:lnTo>
                  <a:lnTo>
                    <a:pt x="725398" y="105003"/>
                  </a:lnTo>
                  <a:lnTo>
                    <a:pt x="750316" y="103428"/>
                  </a:lnTo>
                  <a:lnTo>
                    <a:pt x="870800" y="103428"/>
                  </a:lnTo>
                  <a:lnTo>
                    <a:pt x="913180" y="111099"/>
                  </a:lnTo>
                  <a:lnTo>
                    <a:pt x="926909" y="160870"/>
                  </a:lnTo>
                  <a:lnTo>
                    <a:pt x="926909" y="4660"/>
                  </a:lnTo>
                  <a:lnTo>
                    <a:pt x="692518" y="4660"/>
                  </a:lnTo>
                  <a:lnTo>
                    <a:pt x="634377" y="13068"/>
                  </a:lnTo>
                  <a:lnTo>
                    <a:pt x="597877" y="36893"/>
                  </a:lnTo>
                  <a:lnTo>
                    <a:pt x="578942" y="74091"/>
                  </a:lnTo>
                  <a:lnTo>
                    <a:pt x="573544" y="122605"/>
                  </a:lnTo>
                  <a:lnTo>
                    <a:pt x="572884" y="401167"/>
                  </a:lnTo>
                  <a:lnTo>
                    <a:pt x="694639" y="401167"/>
                  </a:lnTo>
                  <a:lnTo>
                    <a:pt x="694639" y="298030"/>
                  </a:lnTo>
                  <a:lnTo>
                    <a:pt x="742848" y="298030"/>
                  </a:lnTo>
                  <a:lnTo>
                    <a:pt x="742848" y="298246"/>
                  </a:lnTo>
                  <a:lnTo>
                    <a:pt x="744029" y="298183"/>
                  </a:lnTo>
                  <a:lnTo>
                    <a:pt x="744994" y="298030"/>
                  </a:lnTo>
                  <a:lnTo>
                    <a:pt x="876541" y="298030"/>
                  </a:lnTo>
                  <a:lnTo>
                    <a:pt x="877493" y="298183"/>
                  </a:lnTo>
                  <a:lnTo>
                    <a:pt x="878687" y="298246"/>
                  </a:lnTo>
                  <a:lnTo>
                    <a:pt x="878687" y="298030"/>
                  </a:lnTo>
                  <a:lnTo>
                    <a:pt x="926909" y="298030"/>
                  </a:lnTo>
                  <a:lnTo>
                    <a:pt x="926909" y="401167"/>
                  </a:lnTo>
                  <a:lnTo>
                    <a:pt x="1048639" y="401167"/>
                  </a:lnTo>
                  <a:close/>
                </a:path>
                <a:path w="3813175" h="406400">
                  <a:moveTo>
                    <a:pt x="1651076" y="4419"/>
                  </a:moveTo>
                  <a:lnTo>
                    <a:pt x="1517789" y="4419"/>
                  </a:lnTo>
                  <a:lnTo>
                    <a:pt x="1362608" y="299453"/>
                  </a:lnTo>
                  <a:lnTo>
                    <a:pt x="1207376" y="4419"/>
                  </a:lnTo>
                  <a:lnTo>
                    <a:pt x="1074089" y="4419"/>
                  </a:lnTo>
                  <a:lnTo>
                    <a:pt x="1287462" y="401447"/>
                  </a:lnTo>
                  <a:lnTo>
                    <a:pt x="1437703" y="401447"/>
                  </a:lnTo>
                  <a:lnTo>
                    <a:pt x="1651076" y="4419"/>
                  </a:lnTo>
                  <a:close/>
                </a:path>
                <a:path w="3813175" h="406400">
                  <a:moveTo>
                    <a:pt x="2125675" y="306057"/>
                  </a:moveTo>
                  <a:lnTo>
                    <a:pt x="1805927" y="306057"/>
                  </a:lnTo>
                  <a:lnTo>
                    <a:pt x="1805927" y="242417"/>
                  </a:lnTo>
                  <a:lnTo>
                    <a:pt x="2073363" y="242417"/>
                  </a:lnTo>
                  <a:lnTo>
                    <a:pt x="2073363" y="160147"/>
                  </a:lnTo>
                  <a:lnTo>
                    <a:pt x="1805927" y="160147"/>
                  </a:lnTo>
                  <a:lnTo>
                    <a:pt x="1805927" y="96494"/>
                  </a:lnTo>
                  <a:lnTo>
                    <a:pt x="2118576" y="96494"/>
                  </a:lnTo>
                  <a:lnTo>
                    <a:pt x="2118576" y="4419"/>
                  </a:lnTo>
                  <a:lnTo>
                    <a:pt x="1766608" y="4419"/>
                  </a:lnTo>
                  <a:lnTo>
                    <a:pt x="1734934" y="10223"/>
                  </a:lnTo>
                  <a:lnTo>
                    <a:pt x="1708988" y="26060"/>
                  </a:lnTo>
                  <a:lnTo>
                    <a:pt x="1691309" y="49555"/>
                  </a:lnTo>
                  <a:lnTo>
                    <a:pt x="1684401" y="78397"/>
                  </a:lnTo>
                  <a:lnTo>
                    <a:pt x="1684159" y="78397"/>
                  </a:lnTo>
                  <a:lnTo>
                    <a:pt x="1684159" y="401459"/>
                  </a:lnTo>
                  <a:lnTo>
                    <a:pt x="2125675" y="401459"/>
                  </a:lnTo>
                  <a:lnTo>
                    <a:pt x="2125675" y="306057"/>
                  </a:lnTo>
                  <a:close/>
                </a:path>
                <a:path w="3813175" h="406400">
                  <a:moveTo>
                    <a:pt x="2701137" y="401154"/>
                  </a:moveTo>
                  <a:lnTo>
                    <a:pt x="2700502" y="122605"/>
                  </a:lnTo>
                  <a:lnTo>
                    <a:pt x="2695092" y="74091"/>
                  </a:lnTo>
                  <a:lnTo>
                    <a:pt x="2676156" y="36893"/>
                  </a:lnTo>
                  <a:lnTo>
                    <a:pt x="2639631" y="13068"/>
                  </a:lnTo>
                  <a:lnTo>
                    <a:pt x="2581478" y="4673"/>
                  </a:lnTo>
                  <a:lnTo>
                    <a:pt x="2402929" y="4673"/>
                  </a:lnTo>
                  <a:lnTo>
                    <a:pt x="2403246" y="4419"/>
                  </a:lnTo>
                  <a:lnTo>
                    <a:pt x="2214511" y="4419"/>
                  </a:lnTo>
                  <a:lnTo>
                    <a:pt x="2214511" y="401459"/>
                  </a:lnTo>
                  <a:lnTo>
                    <a:pt x="2336241" y="401459"/>
                  </a:lnTo>
                  <a:lnTo>
                    <a:pt x="2337219" y="103428"/>
                  </a:lnTo>
                  <a:lnTo>
                    <a:pt x="2523337" y="103428"/>
                  </a:lnTo>
                  <a:lnTo>
                    <a:pt x="2565666" y="111099"/>
                  </a:lnTo>
                  <a:lnTo>
                    <a:pt x="2579357" y="160858"/>
                  </a:lnTo>
                  <a:lnTo>
                    <a:pt x="2579357" y="401154"/>
                  </a:lnTo>
                  <a:lnTo>
                    <a:pt x="2701137" y="401154"/>
                  </a:lnTo>
                  <a:close/>
                </a:path>
                <a:path w="3813175" h="406400">
                  <a:moveTo>
                    <a:pt x="3323374" y="143687"/>
                  </a:moveTo>
                  <a:lnTo>
                    <a:pt x="3318040" y="92671"/>
                  </a:lnTo>
                  <a:lnTo>
                    <a:pt x="3302406" y="54749"/>
                  </a:lnTo>
                  <a:lnTo>
                    <a:pt x="3242551" y="11404"/>
                  </a:lnTo>
                  <a:lnTo>
                    <a:pt x="3199485" y="2565"/>
                  </a:lnTo>
                  <a:lnTo>
                    <a:pt x="3148431" y="0"/>
                  </a:lnTo>
                  <a:lnTo>
                    <a:pt x="2963113" y="88"/>
                  </a:lnTo>
                  <a:lnTo>
                    <a:pt x="2966529" y="49225"/>
                  </a:lnTo>
                  <a:lnTo>
                    <a:pt x="3005556" y="97155"/>
                  </a:lnTo>
                  <a:lnTo>
                    <a:pt x="3049054" y="101790"/>
                  </a:lnTo>
                  <a:lnTo>
                    <a:pt x="3122104" y="102019"/>
                  </a:lnTo>
                  <a:lnTo>
                    <a:pt x="3161068" y="107505"/>
                  </a:lnTo>
                  <a:lnTo>
                    <a:pt x="3184271" y="123278"/>
                  </a:lnTo>
                  <a:lnTo>
                    <a:pt x="3195447" y="148297"/>
                  </a:lnTo>
                  <a:lnTo>
                    <a:pt x="3198330" y="181533"/>
                  </a:lnTo>
                  <a:lnTo>
                    <a:pt x="3198330" y="224332"/>
                  </a:lnTo>
                  <a:lnTo>
                    <a:pt x="3195548" y="261048"/>
                  </a:lnTo>
                  <a:lnTo>
                    <a:pt x="3185096" y="285673"/>
                  </a:lnTo>
                  <a:lnTo>
                    <a:pt x="3163862" y="299516"/>
                  </a:lnTo>
                  <a:lnTo>
                    <a:pt x="3128721" y="303847"/>
                  </a:lnTo>
                  <a:lnTo>
                    <a:pt x="2988145" y="303847"/>
                  </a:lnTo>
                  <a:lnTo>
                    <a:pt x="2952978" y="299516"/>
                  </a:lnTo>
                  <a:lnTo>
                    <a:pt x="2931744" y="285673"/>
                  </a:lnTo>
                  <a:lnTo>
                    <a:pt x="2921292" y="261048"/>
                  </a:lnTo>
                  <a:lnTo>
                    <a:pt x="2918510" y="224332"/>
                  </a:lnTo>
                  <a:lnTo>
                    <a:pt x="2918510" y="174117"/>
                  </a:lnTo>
                  <a:lnTo>
                    <a:pt x="2918841" y="167182"/>
                  </a:lnTo>
                  <a:lnTo>
                    <a:pt x="2919514" y="160680"/>
                  </a:lnTo>
                  <a:lnTo>
                    <a:pt x="2919196" y="158800"/>
                  </a:lnTo>
                  <a:lnTo>
                    <a:pt x="2919438" y="90728"/>
                  </a:lnTo>
                  <a:lnTo>
                    <a:pt x="2919247" y="2489"/>
                  </a:lnTo>
                  <a:lnTo>
                    <a:pt x="2875584" y="11137"/>
                  </a:lnTo>
                  <a:lnTo>
                    <a:pt x="2840571" y="27838"/>
                  </a:lnTo>
                  <a:lnTo>
                    <a:pt x="2814802" y="54317"/>
                  </a:lnTo>
                  <a:lnTo>
                    <a:pt x="2798902" y="92354"/>
                  </a:lnTo>
                  <a:lnTo>
                    <a:pt x="2793466" y="143687"/>
                  </a:lnTo>
                  <a:lnTo>
                    <a:pt x="2793466" y="262140"/>
                  </a:lnTo>
                  <a:lnTo>
                    <a:pt x="2798813" y="313169"/>
                  </a:lnTo>
                  <a:lnTo>
                    <a:pt x="2814447" y="351091"/>
                  </a:lnTo>
                  <a:lnTo>
                    <a:pt x="2874302" y="394436"/>
                  </a:lnTo>
                  <a:lnTo>
                    <a:pt x="2917355" y="403275"/>
                  </a:lnTo>
                  <a:lnTo>
                    <a:pt x="2968396" y="405853"/>
                  </a:lnTo>
                  <a:lnTo>
                    <a:pt x="3148431" y="405853"/>
                  </a:lnTo>
                  <a:lnTo>
                    <a:pt x="3199485" y="403275"/>
                  </a:lnTo>
                  <a:lnTo>
                    <a:pt x="3242551" y="394436"/>
                  </a:lnTo>
                  <a:lnTo>
                    <a:pt x="3277057" y="377609"/>
                  </a:lnTo>
                  <a:lnTo>
                    <a:pt x="3318040" y="313169"/>
                  </a:lnTo>
                  <a:lnTo>
                    <a:pt x="3323374" y="262140"/>
                  </a:lnTo>
                  <a:lnTo>
                    <a:pt x="3323374" y="143687"/>
                  </a:lnTo>
                  <a:close/>
                </a:path>
                <a:path w="3813175" h="406400">
                  <a:moveTo>
                    <a:pt x="3812971" y="299453"/>
                  </a:moveTo>
                  <a:lnTo>
                    <a:pt x="3539312" y="299453"/>
                  </a:lnTo>
                  <a:lnTo>
                    <a:pt x="3539312" y="4419"/>
                  </a:lnTo>
                  <a:lnTo>
                    <a:pt x="3523081" y="4419"/>
                  </a:lnTo>
                  <a:lnTo>
                    <a:pt x="3467735" y="15951"/>
                  </a:lnTo>
                  <a:lnTo>
                    <a:pt x="3435781" y="44348"/>
                  </a:lnTo>
                  <a:lnTo>
                    <a:pt x="3421100" y="80264"/>
                  </a:lnTo>
                  <a:lnTo>
                    <a:pt x="3417557" y="114325"/>
                  </a:lnTo>
                  <a:lnTo>
                    <a:pt x="3417557" y="401447"/>
                  </a:lnTo>
                  <a:lnTo>
                    <a:pt x="3812971" y="401447"/>
                  </a:lnTo>
                  <a:lnTo>
                    <a:pt x="3812971" y="299453"/>
                  </a:lnTo>
                  <a:close/>
                </a:path>
              </a:pathLst>
            </a:custGeom>
            <a:solidFill>
              <a:srgbClr val="14387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335057" y="1573754"/>
              <a:ext cx="108153" cy="108153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1630768" y="1569763"/>
              <a:ext cx="3813175" cy="406400"/>
            </a:xfrm>
            <a:custGeom>
              <a:avLst/>
              <a:gdLst/>
              <a:ahLst/>
              <a:cxnLst/>
              <a:rect l="l" t="t" r="r" b="b"/>
              <a:pathLst>
                <a:path w="3813175" h="406400">
                  <a:moveTo>
                    <a:pt x="486486" y="122301"/>
                  </a:moveTo>
                  <a:lnTo>
                    <a:pt x="484339" y="103124"/>
                  </a:lnTo>
                  <a:lnTo>
                    <a:pt x="481076" y="73799"/>
                  </a:lnTo>
                  <a:lnTo>
                    <a:pt x="462153" y="36614"/>
                  </a:lnTo>
                  <a:lnTo>
                    <a:pt x="425653" y="12788"/>
                  </a:lnTo>
                  <a:lnTo>
                    <a:pt x="368020" y="4483"/>
                  </a:lnTo>
                  <a:lnTo>
                    <a:pt x="368020" y="144805"/>
                  </a:lnTo>
                  <a:lnTo>
                    <a:pt x="368020" y="157962"/>
                  </a:lnTo>
                  <a:lnTo>
                    <a:pt x="365607" y="176491"/>
                  </a:lnTo>
                  <a:lnTo>
                    <a:pt x="357860" y="189471"/>
                  </a:lnTo>
                  <a:lnTo>
                    <a:pt x="343941" y="197104"/>
                  </a:lnTo>
                  <a:lnTo>
                    <a:pt x="323037" y="199605"/>
                  </a:lnTo>
                  <a:lnTo>
                    <a:pt x="121767" y="199605"/>
                  </a:lnTo>
                  <a:lnTo>
                    <a:pt x="121767" y="103124"/>
                  </a:lnTo>
                  <a:lnTo>
                    <a:pt x="312115" y="103124"/>
                  </a:lnTo>
                  <a:lnTo>
                    <a:pt x="337032" y="104698"/>
                  </a:lnTo>
                  <a:lnTo>
                    <a:pt x="354444" y="110782"/>
                  </a:lnTo>
                  <a:lnTo>
                    <a:pt x="364680" y="123469"/>
                  </a:lnTo>
                  <a:lnTo>
                    <a:pt x="368020" y="144805"/>
                  </a:lnTo>
                  <a:lnTo>
                    <a:pt x="368020" y="4483"/>
                  </a:lnTo>
                  <a:lnTo>
                    <a:pt x="367487" y="4394"/>
                  </a:lnTo>
                  <a:lnTo>
                    <a:pt x="0" y="4394"/>
                  </a:lnTo>
                  <a:lnTo>
                    <a:pt x="0" y="401472"/>
                  </a:lnTo>
                  <a:lnTo>
                    <a:pt x="121767" y="401472"/>
                  </a:lnTo>
                  <a:lnTo>
                    <a:pt x="121767" y="298335"/>
                  </a:lnTo>
                  <a:lnTo>
                    <a:pt x="313182" y="298335"/>
                  </a:lnTo>
                  <a:lnTo>
                    <a:pt x="336943" y="301142"/>
                  </a:lnTo>
                  <a:lnTo>
                    <a:pt x="352323" y="310413"/>
                  </a:lnTo>
                  <a:lnTo>
                    <a:pt x="360603" y="327494"/>
                  </a:lnTo>
                  <a:lnTo>
                    <a:pt x="363080" y="353733"/>
                  </a:lnTo>
                  <a:lnTo>
                    <a:pt x="363080" y="401472"/>
                  </a:lnTo>
                  <a:lnTo>
                    <a:pt x="484822" y="401472"/>
                  </a:lnTo>
                  <a:lnTo>
                    <a:pt x="484822" y="334010"/>
                  </a:lnTo>
                  <a:lnTo>
                    <a:pt x="480161" y="298335"/>
                  </a:lnTo>
                  <a:lnTo>
                    <a:pt x="479552" y="293687"/>
                  </a:lnTo>
                  <a:lnTo>
                    <a:pt x="465239" y="268122"/>
                  </a:lnTo>
                  <a:lnTo>
                    <a:pt x="444131" y="253568"/>
                  </a:lnTo>
                  <a:lnTo>
                    <a:pt x="418477" y="246253"/>
                  </a:lnTo>
                  <a:lnTo>
                    <a:pt x="418477" y="245135"/>
                  </a:lnTo>
                  <a:lnTo>
                    <a:pt x="473456" y="211353"/>
                  </a:lnTo>
                  <a:lnTo>
                    <a:pt x="486486" y="147523"/>
                  </a:lnTo>
                  <a:lnTo>
                    <a:pt x="486486" y="122301"/>
                  </a:lnTo>
                  <a:close/>
                </a:path>
                <a:path w="3813175" h="406400">
                  <a:moveTo>
                    <a:pt x="1048626" y="401180"/>
                  </a:moveTo>
                  <a:lnTo>
                    <a:pt x="1048410" y="298030"/>
                  </a:lnTo>
                  <a:lnTo>
                    <a:pt x="1048207" y="199288"/>
                  </a:lnTo>
                  <a:lnTo>
                    <a:pt x="1048054" y="122618"/>
                  </a:lnTo>
                  <a:lnTo>
                    <a:pt x="1045908" y="103416"/>
                  </a:lnTo>
                  <a:lnTo>
                    <a:pt x="1042644" y="74104"/>
                  </a:lnTo>
                  <a:lnTo>
                    <a:pt x="1023696" y="36906"/>
                  </a:lnTo>
                  <a:lnTo>
                    <a:pt x="987171" y="13081"/>
                  </a:lnTo>
                  <a:lnTo>
                    <a:pt x="928992" y="4673"/>
                  </a:lnTo>
                  <a:lnTo>
                    <a:pt x="926909" y="4673"/>
                  </a:lnTo>
                  <a:lnTo>
                    <a:pt x="926909" y="199288"/>
                  </a:lnTo>
                  <a:lnTo>
                    <a:pt x="694664" y="199288"/>
                  </a:lnTo>
                  <a:lnTo>
                    <a:pt x="694664" y="160883"/>
                  </a:lnTo>
                  <a:lnTo>
                    <a:pt x="694448" y="145097"/>
                  </a:lnTo>
                  <a:lnTo>
                    <a:pt x="697788" y="123774"/>
                  </a:lnTo>
                  <a:lnTo>
                    <a:pt x="708012" y="111086"/>
                  </a:lnTo>
                  <a:lnTo>
                    <a:pt x="725424" y="104990"/>
                  </a:lnTo>
                  <a:lnTo>
                    <a:pt x="750354" y="103416"/>
                  </a:lnTo>
                  <a:lnTo>
                    <a:pt x="870839" y="103416"/>
                  </a:lnTo>
                  <a:lnTo>
                    <a:pt x="913206" y="111086"/>
                  </a:lnTo>
                  <a:lnTo>
                    <a:pt x="926909" y="199288"/>
                  </a:lnTo>
                  <a:lnTo>
                    <a:pt x="926909" y="4673"/>
                  </a:lnTo>
                  <a:lnTo>
                    <a:pt x="692569" y="4673"/>
                  </a:lnTo>
                  <a:lnTo>
                    <a:pt x="634403" y="13081"/>
                  </a:lnTo>
                  <a:lnTo>
                    <a:pt x="597890" y="36906"/>
                  </a:lnTo>
                  <a:lnTo>
                    <a:pt x="578967" y="74104"/>
                  </a:lnTo>
                  <a:lnTo>
                    <a:pt x="573557" y="122618"/>
                  </a:lnTo>
                  <a:lnTo>
                    <a:pt x="572935" y="401180"/>
                  </a:lnTo>
                  <a:lnTo>
                    <a:pt x="694664" y="401180"/>
                  </a:lnTo>
                  <a:lnTo>
                    <a:pt x="694664" y="298030"/>
                  </a:lnTo>
                  <a:lnTo>
                    <a:pt x="742873" y="298030"/>
                  </a:lnTo>
                  <a:lnTo>
                    <a:pt x="742873" y="298234"/>
                  </a:lnTo>
                  <a:lnTo>
                    <a:pt x="744042" y="298183"/>
                  </a:lnTo>
                  <a:lnTo>
                    <a:pt x="745020" y="298030"/>
                  </a:lnTo>
                  <a:lnTo>
                    <a:pt x="876579" y="298030"/>
                  </a:lnTo>
                  <a:lnTo>
                    <a:pt x="877506" y="298183"/>
                  </a:lnTo>
                  <a:lnTo>
                    <a:pt x="878713" y="298234"/>
                  </a:lnTo>
                  <a:lnTo>
                    <a:pt x="878713" y="298030"/>
                  </a:lnTo>
                  <a:lnTo>
                    <a:pt x="926909" y="298030"/>
                  </a:lnTo>
                  <a:lnTo>
                    <a:pt x="926909" y="401180"/>
                  </a:lnTo>
                  <a:lnTo>
                    <a:pt x="1048626" y="401180"/>
                  </a:lnTo>
                  <a:close/>
                </a:path>
                <a:path w="3813175" h="406400">
                  <a:moveTo>
                    <a:pt x="1651101" y="4394"/>
                  </a:moveTo>
                  <a:lnTo>
                    <a:pt x="1517827" y="4394"/>
                  </a:lnTo>
                  <a:lnTo>
                    <a:pt x="1362608" y="299453"/>
                  </a:lnTo>
                  <a:lnTo>
                    <a:pt x="1207389" y="4394"/>
                  </a:lnTo>
                  <a:lnTo>
                    <a:pt x="1074102" y="4394"/>
                  </a:lnTo>
                  <a:lnTo>
                    <a:pt x="1287475" y="401459"/>
                  </a:lnTo>
                  <a:lnTo>
                    <a:pt x="1437741" y="401459"/>
                  </a:lnTo>
                  <a:lnTo>
                    <a:pt x="1651101" y="4394"/>
                  </a:lnTo>
                  <a:close/>
                </a:path>
                <a:path w="3813175" h="406400">
                  <a:moveTo>
                    <a:pt x="2125688" y="306031"/>
                  </a:moveTo>
                  <a:lnTo>
                    <a:pt x="1805940" y="306031"/>
                  </a:lnTo>
                  <a:lnTo>
                    <a:pt x="1805940" y="242404"/>
                  </a:lnTo>
                  <a:lnTo>
                    <a:pt x="2073414" y="242404"/>
                  </a:lnTo>
                  <a:lnTo>
                    <a:pt x="2073414" y="160134"/>
                  </a:lnTo>
                  <a:lnTo>
                    <a:pt x="1805940" y="160134"/>
                  </a:lnTo>
                  <a:lnTo>
                    <a:pt x="1805940" y="96520"/>
                  </a:lnTo>
                  <a:lnTo>
                    <a:pt x="2118576" y="96520"/>
                  </a:lnTo>
                  <a:lnTo>
                    <a:pt x="2118576" y="4406"/>
                  </a:lnTo>
                  <a:lnTo>
                    <a:pt x="1766646" y="4394"/>
                  </a:lnTo>
                  <a:lnTo>
                    <a:pt x="1709000" y="26060"/>
                  </a:lnTo>
                  <a:lnTo>
                    <a:pt x="1684401" y="78397"/>
                  </a:lnTo>
                  <a:lnTo>
                    <a:pt x="1684172" y="78397"/>
                  </a:lnTo>
                  <a:lnTo>
                    <a:pt x="1684172" y="401459"/>
                  </a:lnTo>
                  <a:lnTo>
                    <a:pt x="2125688" y="401459"/>
                  </a:lnTo>
                  <a:lnTo>
                    <a:pt x="2125688" y="306031"/>
                  </a:lnTo>
                  <a:close/>
                </a:path>
                <a:path w="3813175" h="406400">
                  <a:moveTo>
                    <a:pt x="2701188" y="401167"/>
                  </a:moveTo>
                  <a:lnTo>
                    <a:pt x="2700578" y="122618"/>
                  </a:lnTo>
                  <a:lnTo>
                    <a:pt x="2695156" y="74104"/>
                  </a:lnTo>
                  <a:lnTo>
                    <a:pt x="2676220" y="36906"/>
                  </a:lnTo>
                  <a:lnTo>
                    <a:pt x="2639695" y="13081"/>
                  </a:lnTo>
                  <a:lnTo>
                    <a:pt x="2581554" y="4686"/>
                  </a:lnTo>
                  <a:lnTo>
                    <a:pt x="2402979" y="4686"/>
                  </a:lnTo>
                  <a:lnTo>
                    <a:pt x="2403310" y="4394"/>
                  </a:lnTo>
                  <a:lnTo>
                    <a:pt x="2214537" y="4394"/>
                  </a:lnTo>
                  <a:lnTo>
                    <a:pt x="2214537" y="401472"/>
                  </a:lnTo>
                  <a:lnTo>
                    <a:pt x="2336292" y="401472"/>
                  </a:lnTo>
                  <a:lnTo>
                    <a:pt x="2337231" y="103428"/>
                  </a:lnTo>
                  <a:lnTo>
                    <a:pt x="2523401" y="103428"/>
                  </a:lnTo>
                  <a:lnTo>
                    <a:pt x="2565743" y="111099"/>
                  </a:lnTo>
                  <a:lnTo>
                    <a:pt x="2579420" y="160870"/>
                  </a:lnTo>
                  <a:lnTo>
                    <a:pt x="2579420" y="401167"/>
                  </a:lnTo>
                  <a:lnTo>
                    <a:pt x="2701188" y="401167"/>
                  </a:lnTo>
                  <a:close/>
                </a:path>
                <a:path w="3813175" h="406400">
                  <a:moveTo>
                    <a:pt x="3323450" y="143675"/>
                  </a:moveTo>
                  <a:lnTo>
                    <a:pt x="3318103" y="92659"/>
                  </a:lnTo>
                  <a:lnTo>
                    <a:pt x="3302470" y="54749"/>
                  </a:lnTo>
                  <a:lnTo>
                    <a:pt x="3242614" y="11417"/>
                  </a:lnTo>
                  <a:lnTo>
                    <a:pt x="3199549" y="2565"/>
                  </a:lnTo>
                  <a:lnTo>
                    <a:pt x="3148495" y="0"/>
                  </a:lnTo>
                  <a:lnTo>
                    <a:pt x="2963189" y="88"/>
                  </a:lnTo>
                  <a:lnTo>
                    <a:pt x="2966593" y="49212"/>
                  </a:lnTo>
                  <a:lnTo>
                    <a:pt x="3005620" y="97142"/>
                  </a:lnTo>
                  <a:lnTo>
                    <a:pt x="3049105" y="101777"/>
                  </a:lnTo>
                  <a:lnTo>
                    <a:pt x="3122168" y="102006"/>
                  </a:lnTo>
                  <a:lnTo>
                    <a:pt x="3161144" y="107492"/>
                  </a:lnTo>
                  <a:lnTo>
                    <a:pt x="3184347" y="123253"/>
                  </a:lnTo>
                  <a:lnTo>
                    <a:pt x="3195523" y="148272"/>
                  </a:lnTo>
                  <a:lnTo>
                    <a:pt x="3198418" y="181508"/>
                  </a:lnTo>
                  <a:lnTo>
                    <a:pt x="3198418" y="224320"/>
                  </a:lnTo>
                  <a:lnTo>
                    <a:pt x="3195624" y="261035"/>
                  </a:lnTo>
                  <a:lnTo>
                    <a:pt x="3185172" y="285673"/>
                  </a:lnTo>
                  <a:lnTo>
                    <a:pt x="3163938" y="299504"/>
                  </a:lnTo>
                  <a:lnTo>
                    <a:pt x="3128784" y="303834"/>
                  </a:lnTo>
                  <a:lnTo>
                    <a:pt x="2988208" y="303834"/>
                  </a:lnTo>
                  <a:lnTo>
                    <a:pt x="2953042" y="299504"/>
                  </a:lnTo>
                  <a:lnTo>
                    <a:pt x="2931807" y="285673"/>
                  </a:lnTo>
                  <a:lnTo>
                    <a:pt x="2921368" y="261035"/>
                  </a:lnTo>
                  <a:lnTo>
                    <a:pt x="2918574" y="224320"/>
                  </a:lnTo>
                  <a:lnTo>
                    <a:pt x="2918574" y="174117"/>
                  </a:lnTo>
                  <a:lnTo>
                    <a:pt x="2918904" y="167195"/>
                  </a:lnTo>
                  <a:lnTo>
                    <a:pt x="2919590" y="160680"/>
                  </a:lnTo>
                  <a:lnTo>
                    <a:pt x="2919285" y="158813"/>
                  </a:lnTo>
                  <a:lnTo>
                    <a:pt x="2919514" y="90728"/>
                  </a:lnTo>
                  <a:lnTo>
                    <a:pt x="2919311" y="2489"/>
                  </a:lnTo>
                  <a:lnTo>
                    <a:pt x="2875648" y="11137"/>
                  </a:lnTo>
                  <a:lnTo>
                    <a:pt x="2840634" y="27825"/>
                  </a:lnTo>
                  <a:lnTo>
                    <a:pt x="2814878" y="54305"/>
                  </a:lnTo>
                  <a:lnTo>
                    <a:pt x="2798978" y="92341"/>
                  </a:lnTo>
                  <a:lnTo>
                    <a:pt x="2793530" y="143675"/>
                  </a:lnTo>
                  <a:lnTo>
                    <a:pt x="2793530" y="262140"/>
                  </a:lnTo>
                  <a:lnTo>
                    <a:pt x="2798876" y="313156"/>
                  </a:lnTo>
                  <a:lnTo>
                    <a:pt x="2814523" y="351078"/>
                  </a:lnTo>
                  <a:lnTo>
                    <a:pt x="2874378" y="394423"/>
                  </a:lnTo>
                  <a:lnTo>
                    <a:pt x="2917431" y="403275"/>
                  </a:lnTo>
                  <a:lnTo>
                    <a:pt x="2968460" y="405841"/>
                  </a:lnTo>
                  <a:lnTo>
                    <a:pt x="3148495" y="405841"/>
                  </a:lnTo>
                  <a:lnTo>
                    <a:pt x="3199549" y="403275"/>
                  </a:lnTo>
                  <a:lnTo>
                    <a:pt x="3242614" y="394423"/>
                  </a:lnTo>
                  <a:lnTo>
                    <a:pt x="3277120" y="377596"/>
                  </a:lnTo>
                  <a:lnTo>
                    <a:pt x="3318103" y="313156"/>
                  </a:lnTo>
                  <a:lnTo>
                    <a:pt x="3323450" y="262140"/>
                  </a:lnTo>
                  <a:lnTo>
                    <a:pt x="3323450" y="143675"/>
                  </a:lnTo>
                  <a:close/>
                </a:path>
                <a:path w="3813175" h="406400">
                  <a:moveTo>
                    <a:pt x="3813060" y="299453"/>
                  </a:moveTo>
                  <a:lnTo>
                    <a:pt x="3539375" y="299453"/>
                  </a:lnTo>
                  <a:lnTo>
                    <a:pt x="3539375" y="4394"/>
                  </a:lnTo>
                  <a:lnTo>
                    <a:pt x="3523157" y="4394"/>
                  </a:lnTo>
                  <a:lnTo>
                    <a:pt x="3467798" y="15938"/>
                  </a:lnTo>
                  <a:lnTo>
                    <a:pt x="3435845" y="44335"/>
                  </a:lnTo>
                  <a:lnTo>
                    <a:pt x="3421164" y="80251"/>
                  </a:lnTo>
                  <a:lnTo>
                    <a:pt x="3417633" y="114338"/>
                  </a:lnTo>
                  <a:lnTo>
                    <a:pt x="3417633" y="401459"/>
                  </a:lnTo>
                  <a:lnTo>
                    <a:pt x="3813060" y="401459"/>
                  </a:lnTo>
                  <a:lnTo>
                    <a:pt x="3813060" y="299453"/>
                  </a:lnTo>
                  <a:close/>
                </a:path>
              </a:pathLst>
            </a:custGeom>
            <a:solidFill>
              <a:srgbClr val="FFCC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1078828" y="3423893"/>
            <a:ext cx="8390890" cy="1648384"/>
          </a:xfrm>
          <a:prstGeom prst="rect">
            <a:avLst/>
          </a:prstGeom>
        </p:spPr>
        <p:txBody>
          <a:bodyPr vert="horz" wrap="square" lIns="0" tIns="15875" rIns="0" bIns="0" rtlCol="0">
            <a:norm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8550" spc="90"/>
              <a:t>R</a:t>
            </a:r>
            <a:r>
              <a:rPr sz="8550" spc="-509"/>
              <a:t>A</a:t>
            </a:r>
            <a:r>
              <a:rPr sz="8550" spc="35"/>
              <a:t>V</a:t>
            </a:r>
            <a:r>
              <a:rPr sz="8550" spc="-330"/>
              <a:t>E</a:t>
            </a:r>
            <a:r>
              <a:rPr sz="8550" spc="-140"/>
              <a:t>N</a:t>
            </a:r>
            <a:r>
              <a:rPr sz="8550" spc="-125"/>
              <a:t>O</a:t>
            </a:r>
            <a:r>
              <a:rPr sz="8550" spc="90"/>
              <a:t>L</a:t>
            </a:r>
            <a:r>
              <a:rPr sz="8550" spc="-635"/>
              <a:t> </a:t>
            </a:r>
            <a:r>
              <a:rPr sz="8550" spc="-25"/>
              <a:t>SWT</a:t>
            </a:r>
            <a:endParaRPr sz="8550"/>
          </a:p>
        </p:txBody>
      </p:sp>
      <p:sp>
        <p:nvSpPr>
          <p:cNvPr id="11" name="object 11"/>
          <p:cNvSpPr txBox="1"/>
          <p:nvPr/>
        </p:nvSpPr>
        <p:spPr>
          <a:xfrm>
            <a:off x="1132334" y="10624084"/>
            <a:ext cx="2059939" cy="31290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950" b="1" i="1" spc="-10">
                <a:solidFill>
                  <a:srgbClr val="004B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www.ravenol.de</a:t>
            </a:r>
            <a:endParaRPr sz="195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132334" y="5099709"/>
            <a:ext cx="8005316" cy="7982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550" b="1" dirty="0">
                <a:solidFill>
                  <a:srgbClr val="9D9D9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ISO 150 | 220 | 320 | 460 | </a:t>
            </a:r>
            <a:r>
              <a:rPr sz="2550" b="1" spc="-25" dirty="0">
                <a:solidFill>
                  <a:srgbClr val="9D9D9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680</a:t>
            </a:r>
            <a:endParaRPr sz="255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lang="de-DE" sz="2550" b="1" dirty="0" err="1">
                <a:solidFill>
                  <a:srgbClr val="9D9D9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Synthetic</a:t>
            </a:r>
            <a:r>
              <a:rPr lang="de-DE" sz="2550" b="1" dirty="0">
                <a:solidFill>
                  <a:srgbClr val="9D9D9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Wind Turbine – Technischer Bericht</a:t>
            </a:r>
            <a:endParaRPr sz="25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" name="Grafik 19">
            <a:extLst>
              <a:ext uri="{FF2B5EF4-FFF2-40B4-BE49-F238E27FC236}">
                <a16:creationId xmlns:a16="http://schemas.microsoft.com/office/drawing/2014/main" id="{A7C826F8-488D-DF3E-90DA-55A9F4697A8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820" r="11820"/>
          <a:stretch>
            <a:fillRect/>
          </a:stretch>
        </p:blipFill>
        <p:spPr>
          <a:xfrm>
            <a:off x="7684876" y="0"/>
            <a:ext cx="12419223" cy="11308556"/>
          </a:xfrm>
          <a:custGeom>
            <a:avLst/>
            <a:gdLst/>
            <a:ahLst/>
            <a:cxnLst/>
            <a:rect l="0" t="0" r="12419223" b="11308556"/>
            <a:pathLst>
              <a:path w="12419223" h="11308556">
                <a:moveTo>
                  <a:pt x="4487413" y="0"/>
                </a:moveTo>
                <a:lnTo>
                  <a:pt x="12419223" y="0"/>
                </a:lnTo>
                <a:lnTo>
                  <a:pt x="12419223" y="11308556"/>
                </a:lnTo>
                <a:lnTo>
                  <a:pt x="0" y="11308556"/>
                </a:lnTo>
                <a:close/>
              </a:path>
            </a:pathLst>
          </a:cu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132334" y="785628"/>
            <a:ext cx="7548116" cy="62132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de-DE" dirty="0"/>
              <a:t>RAVENOL SWT</a:t>
            </a:r>
            <a:r>
              <a:rPr lang="de-DE" spc="-30" dirty="0"/>
              <a:t> | FREIGABEN</a:t>
            </a:r>
            <a:endParaRPr spc="-30" dirty="0"/>
          </a:p>
        </p:txBody>
      </p:sp>
      <p:sp>
        <p:nvSpPr>
          <p:cNvPr id="5" name="object 5"/>
          <p:cNvSpPr txBox="1"/>
          <p:nvPr/>
        </p:nvSpPr>
        <p:spPr>
          <a:xfrm>
            <a:off x="1132334" y="10624084"/>
            <a:ext cx="2059939" cy="31290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sz="1950" b="1" i="1" spc="-10">
                <a:solidFill>
                  <a:srgbClr val="004B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www.ravenol.de</a:t>
            </a:r>
            <a:endParaRPr sz="195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132334" y="1845413"/>
            <a:ext cx="18314668" cy="935513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lang="de-DE" sz="3000" spc="-10" dirty="0">
                <a:latin typeface="Arial" panose="020B0604020202020204" pitchFamily="34" charset="0"/>
                <a:cs typeface="Arial" panose="020B0604020202020204" pitchFamily="34" charset="0"/>
              </a:rPr>
              <a:t>Garantierte Bewältigung der extremsten Anforderungen in allen Anwendungsbereichen – RAVENOL verfolgt mit SWT einen Multi-Spezialisten-Ansatz, der jeden einzelnen Standard bei weitem übertrifft.</a:t>
            </a:r>
            <a:endParaRPr sz="3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object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28813184"/>
              </p:ext>
            </p:extLst>
          </p:nvPr>
        </p:nvGraphicFramePr>
        <p:xfrm>
          <a:off x="1145034" y="2848131"/>
          <a:ext cx="18314668" cy="706410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56069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5079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55079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55079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55079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550794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103985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545"/>
                        </a:spcBef>
                      </a:pPr>
                      <a:r>
                        <a:rPr lang="de-DE" sz="2300" b="1" spc="-10" dirty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Freigaben</a:t>
                      </a:r>
                      <a:endParaRPr sz="23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196215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solidFill>
                      <a:srgbClr val="004B9A"/>
                    </a:solidFill>
                  </a:tcPr>
                </a:tc>
                <a:tc>
                  <a:txBody>
                    <a:bodyPr/>
                    <a:lstStyle/>
                    <a:p>
                      <a:pPr marL="958850" marR="280670" indent="-669925">
                        <a:lnSpc>
                          <a:spcPts val="2300"/>
                        </a:lnSpc>
                        <a:spcBef>
                          <a:spcPts val="855"/>
                        </a:spcBef>
                      </a:pPr>
                      <a:r>
                        <a:rPr sz="2300" b="1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Ravenol </a:t>
                      </a:r>
                      <a:r>
                        <a:rPr sz="2300" b="1" spc="-25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SWT 150</a:t>
                      </a:r>
                      <a:endParaRPr sz="23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108585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solidFill>
                      <a:srgbClr val="004B9A"/>
                    </a:solidFill>
                  </a:tcPr>
                </a:tc>
                <a:tc>
                  <a:txBody>
                    <a:bodyPr/>
                    <a:lstStyle/>
                    <a:p>
                      <a:pPr marL="958215" marR="281940" indent="-669925">
                        <a:lnSpc>
                          <a:spcPts val="2300"/>
                        </a:lnSpc>
                        <a:spcBef>
                          <a:spcPts val="855"/>
                        </a:spcBef>
                      </a:pPr>
                      <a:r>
                        <a:rPr sz="2300" b="1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Ravenol </a:t>
                      </a:r>
                      <a:r>
                        <a:rPr sz="2300" b="1" spc="-25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SWT 220</a:t>
                      </a:r>
                      <a:endParaRPr sz="23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108585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solidFill>
                      <a:srgbClr val="004B9A"/>
                    </a:solidFill>
                  </a:tcPr>
                </a:tc>
                <a:tc>
                  <a:txBody>
                    <a:bodyPr/>
                    <a:lstStyle/>
                    <a:p>
                      <a:pPr marL="958215" marR="281305" indent="-669925">
                        <a:lnSpc>
                          <a:spcPts val="2300"/>
                        </a:lnSpc>
                        <a:spcBef>
                          <a:spcPts val="855"/>
                        </a:spcBef>
                      </a:pPr>
                      <a:r>
                        <a:rPr sz="2300" b="1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Ravenol </a:t>
                      </a:r>
                      <a:r>
                        <a:rPr sz="2300" b="1" spc="-25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SWT 320</a:t>
                      </a:r>
                      <a:endParaRPr sz="23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108585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solidFill>
                      <a:srgbClr val="004B9A"/>
                    </a:solidFill>
                  </a:tcPr>
                </a:tc>
                <a:tc>
                  <a:txBody>
                    <a:bodyPr/>
                    <a:lstStyle/>
                    <a:p>
                      <a:pPr marL="958215" marR="281305" indent="-669925">
                        <a:lnSpc>
                          <a:spcPts val="2300"/>
                        </a:lnSpc>
                        <a:spcBef>
                          <a:spcPts val="855"/>
                        </a:spcBef>
                      </a:pPr>
                      <a:r>
                        <a:rPr sz="2300" b="1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Ravenol </a:t>
                      </a:r>
                      <a:r>
                        <a:rPr sz="2300" b="1" spc="-25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SWT 460</a:t>
                      </a:r>
                      <a:endParaRPr sz="23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108585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solidFill>
                      <a:srgbClr val="004B9A"/>
                    </a:solidFill>
                  </a:tcPr>
                </a:tc>
                <a:tc>
                  <a:txBody>
                    <a:bodyPr/>
                    <a:lstStyle/>
                    <a:p>
                      <a:pPr marL="957580" marR="281305" indent="-669925">
                        <a:lnSpc>
                          <a:spcPts val="2300"/>
                        </a:lnSpc>
                        <a:spcBef>
                          <a:spcPts val="855"/>
                        </a:spcBef>
                      </a:pPr>
                      <a:r>
                        <a:rPr sz="2300" b="1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Ravenol </a:t>
                      </a:r>
                      <a:r>
                        <a:rPr sz="2300" b="1" spc="-25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SWT 680</a:t>
                      </a:r>
                      <a:endParaRPr sz="23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108585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solidFill>
                      <a:srgbClr val="004B9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687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9"/>
                        </a:spcBef>
                      </a:pPr>
                      <a:r>
                        <a:rPr lang="de-DE" sz="165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Eickhoff </a:t>
                      </a:r>
                      <a:r>
                        <a:rPr lang="de-DE" sz="165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Gearboxes</a:t>
                      </a:r>
                      <a:r>
                        <a:rPr lang="de-DE" sz="165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QSV19.0002</a:t>
                      </a:r>
                      <a:endParaRPr sz="165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64769" marB="0"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9"/>
                        </a:spcBef>
                      </a:pPr>
                      <a:r>
                        <a:rPr sz="1650" b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•</a:t>
                      </a:r>
                      <a:endParaRPr sz="165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6476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9"/>
                        </a:spcBef>
                      </a:pPr>
                      <a:r>
                        <a:rPr sz="1650" b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•</a:t>
                      </a:r>
                      <a:endParaRPr sz="165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6476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9"/>
                        </a:spcBef>
                      </a:pPr>
                      <a:r>
                        <a:rPr sz="1650" b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•</a:t>
                      </a:r>
                      <a:endParaRPr sz="165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6476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9"/>
                        </a:spcBef>
                      </a:pPr>
                      <a:r>
                        <a:rPr sz="1650" b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•</a:t>
                      </a:r>
                      <a:endParaRPr sz="165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6476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9"/>
                        </a:spcBef>
                      </a:pPr>
                      <a:r>
                        <a:rPr sz="1650" b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•</a:t>
                      </a:r>
                      <a:endParaRPr sz="165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64769" marB="0">
                    <a:lnL w="12700">
                      <a:solidFill>
                        <a:srgbClr val="000000"/>
                      </a:solidFill>
                      <a:prstDash val="solid"/>
                    </a:lnL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0195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50"/>
                        </a:spcBef>
                      </a:pPr>
                      <a:r>
                        <a:rPr sz="165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FLENDER</a:t>
                      </a:r>
                      <a:r>
                        <a:rPr sz="1650" spc="-65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65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AS</a:t>
                      </a:r>
                      <a:r>
                        <a:rPr sz="1650" spc="-5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650" spc="-2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7300</a:t>
                      </a:r>
                      <a:endParaRPr sz="165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6985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50"/>
                        </a:spcBef>
                      </a:pPr>
                      <a:r>
                        <a:rPr sz="1650" b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•</a:t>
                      </a:r>
                      <a:endParaRPr sz="165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6985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50"/>
                        </a:spcBef>
                      </a:pPr>
                      <a:r>
                        <a:rPr sz="1650" b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•</a:t>
                      </a:r>
                      <a:endParaRPr sz="165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6985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50"/>
                        </a:spcBef>
                      </a:pPr>
                      <a:r>
                        <a:rPr sz="1650" b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•</a:t>
                      </a:r>
                      <a:endParaRPr sz="165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6985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50"/>
                        </a:spcBef>
                      </a:pPr>
                      <a:r>
                        <a:rPr sz="1650" b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•</a:t>
                      </a:r>
                      <a:endParaRPr sz="165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6985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50"/>
                        </a:spcBef>
                      </a:pPr>
                      <a:r>
                        <a:rPr sz="1650" b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•</a:t>
                      </a:r>
                      <a:endParaRPr sz="165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69850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0195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50"/>
                        </a:spcBef>
                      </a:pPr>
                      <a:r>
                        <a:rPr lang="de-DE" sz="165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Renk 36011-11</a:t>
                      </a:r>
                      <a:endParaRPr sz="165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6985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50"/>
                        </a:spcBef>
                      </a:pPr>
                      <a:r>
                        <a:rPr sz="1650" b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•</a:t>
                      </a:r>
                      <a:endParaRPr sz="165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6985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50"/>
                        </a:spcBef>
                      </a:pPr>
                      <a:r>
                        <a:rPr sz="1650" b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•</a:t>
                      </a:r>
                      <a:endParaRPr sz="165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6985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50"/>
                        </a:spcBef>
                      </a:pPr>
                      <a:r>
                        <a:rPr sz="1650" b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•</a:t>
                      </a:r>
                      <a:endParaRPr sz="165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6985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50"/>
                        </a:spcBef>
                      </a:pPr>
                      <a:r>
                        <a:rPr sz="1650" b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•</a:t>
                      </a:r>
                      <a:endParaRPr sz="165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6985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50"/>
                        </a:spcBef>
                      </a:pPr>
                      <a:r>
                        <a:rPr sz="1650" b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•</a:t>
                      </a:r>
                      <a:endParaRPr sz="165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69850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0195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55"/>
                        </a:spcBef>
                      </a:pPr>
                      <a:r>
                        <a:rPr lang="de-DE" sz="165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Renk Augsburg ZAN 36011</a:t>
                      </a:r>
                      <a:endParaRPr sz="165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70485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55"/>
                        </a:spcBef>
                      </a:pPr>
                      <a:r>
                        <a:rPr sz="165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•</a:t>
                      </a:r>
                      <a:endParaRPr sz="165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7048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55"/>
                        </a:spcBef>
                      </a:pPr>
                      <a:r>
                        <a:rPr sz="1650" b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•</a:t>
                      </a:r>
                      <a:endParaRPr sz="165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7048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55"/>
                        </a:spcBef>
                      </a:pPr>
                      <a:r>
                        <a:rPr sz="1650" b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•</a:t>
                      </a:r>
                      <a:endParaRPr sz="165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7048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55"/>
                        </a:spcBef>
                      </a:pPr>
                      <a:r>
                        <a:rPr sz="1650" b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•</a:t>
                      </a:r>
                      <a:endParaRPr sz="165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7048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55"/>
                        </a:spcBef>
                      </a:pPr>
                      <a:r>
                        <a:rPr sz="1650" b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•</a:t>
                      </a:r>
                      <a:endParaRPr sz="165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70485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0195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55"/>
                        </a:spcBef>
                      </a:pPr>
                      <a:r>
                        <a:rPr lang="de-DE" sz="165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SEW Getriebeeinheiten: IGP, XP, P-X-Serie</a:t>
                      </a:r>
                      <a:endParaRPr sz="165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70485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55"/>
                        </a:spcBef>
                      </a:pPr>
                      <a:r>
                        <a:rPr sz="1650" b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•</a:t>
                      </a:r>
                      <a:endParaRPr sz="165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7048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55"/>
                        </a:spcBef>
                      </a:pPr>
                      <a:r>
                        <a:rPr sz="1650" b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•</a:t>
                      </a:r>
                      <a:endParaRPr sz="165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7048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55"/>
                        </a:spcBef>
                      </a:pPr>
                      <a:r>
                        <a:rPr sz="1650" b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•</a:t>
                      </a:r>
                      <a:endParaRPr sz="165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7048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55"/>
                        </a:spcBef>
                      </a:pPr>
                      <a:r>
                        <a:rPr sz="1650" b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•</a:t>
                      </a:r>
                      <a:endParaRPr sz="165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7048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55"/>
                        </a:spcBef>
                      </a:pPr>
                      <a:r>
                        <a:rPr sz="1650" b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•</a:t>
                      </a:r>
                      <a:endParaRPr sz="165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70485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0195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55"/>
                        </a:spcBef>
                        <a:tabLst>
                          <a:tab pos="3181985" algn="l"/>
                        </a:tabLst>
                      </a:pPr>
                      <a:r>
                        <a:rPr lang="de-DE" sz="165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SEW Getriebeeinheiten: R-, K7-, F-, IG X-Serie</a:t>
                      </a:r>
                      <a:endParaRPr sz="165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70485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55"/>
                        </a:spcBef>
                      </a:pPr>
                      <a:r>
                        <a:rPr sz="1650" b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•</a:t>
                      </a:r>
                      <a:endParaRPr sz="165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7048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55"/>
                        </a:spcBef>
                      </a:pPr>
                      <a:r>
                        <a:rPr sz="165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•</a:t>
                      </a:r>
                      <a:endParaRPr sz="165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7048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55"/>
                        </a:spcBef>
                      </a:pPr>
                      <a:r>
                        <a:rPr sz="1650" b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•</a:t>
                      </a:r>
                      <a:endParaRPr sz="165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7048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55"/>
                        </a:spcBef>
                      </a:pPr>
                      <a:r>
                        <a:rPr sz="1650" b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•</a:t>
                      </a:r>
                      <a:endParaRPr sz="165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7048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55"/>
                        </a:spcBef>
                      </a:pPr>
                      <a:r>
                        <a:rPr sz="1650" b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•</a:t>
                      </a:r>
                      <a:endParaRPr sz="165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70485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0195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55"/>
                        </a:spcBef>
                      </a:pPr>
                      <a:r>
                        <a:rPr lang="de-DE" sz="1650" spc="-1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Sumitomo/Hansen HP1</a:t>
                      </a:r>
                      <a:endParaRPr sz="165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70485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55"/>
                        </a:spcBef>
                      </a:pPr>
                      <a:r>
                        <a:rPr sz="1650" b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•</a:t>
                      </a:r>
                      <a:endParaRPr sz="165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7048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55"/>
                        </a:spcBef>
                      </a:pPr>
                      <a:r>
                        <a:rPr sz="1650" b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•</a:t>
                      </a:r>
                      <a:endParaRPr sz="165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7048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55"/>
                        </a:spcBef>
                      </a:pPr>
                      <a:r>
                        <a:rPr sz="1650" b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•</a:t>
                      </a:r>
                      <a:endParaRPr sz="165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7048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55"/>
                        </a:spcBef>
                      </a:pPr>
                      <a:r>
                        <a:rPr sz="1650" b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•</a:t>
                      </a:r>
                      <a:endParaRPr sz="165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7048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0195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55"/>
                        </a:spcBef>
                      </a:pPr>
                      <a:r>
                        <a:rPr sz="1650" spc="-1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Sumitomo/Hansen</a:t>
                      </a:r>
                      <a:r>
                        <a:rPr sz="1650" spc="-5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650" spc="-25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HP2</a:t>
                      </a:r>
                      <a:endParaRPr sz="165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70485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55"/>
                        </a:spcBef>
                      </a:pPr>
                      <a:r>
                        <a:rPr sz="1650" b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•</a:t>
                      </a:r>
                      <a:endParaRPr sz="165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7048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55"/>
                        </a:spcBef>
                      </a:pPr>
                      <a:r>
                        <a:rPr sz="1650" b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•</a:t>
                      </a:r>
                      <a:endParaRPr sz="165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7048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55"/>
                        </a:spcBef>
                      </a:pPr>
                      <a:r>
                        <a:rPr sz="1650" b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•</a:t>
                      </a:r>
                      <a:endParaRPr sz="165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7048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55"/>
                        </a:spcBef>
                      </a:pPr>
                      <a:r>
                        <a:rPr sz="1650" b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•</a:t>
                      </a:r>
                      <a:endParaRPr sz="165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7048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0195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55"/>
                        </a:spcBef>
                      </a:pPr>
                      <a:r>
                        <a:rPr sz="1650" spc="-1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Sumitomo/Hansen</a:t>
                      </a:r>
                      <a:r>
                        <a:rPr sz="1650" spc="-5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650" spc="-25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HPP</a:t>
                      </a:r>
                      <a:endParaRPr sz="165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70485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55"/>
                        </a:spcBef>
                      </a:pPr>
                      <a:r>
                        <a:rPr sz="1650" b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•</a:t>
                      </a:r>
                      <a:endParaRPr sz="165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7048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55"/>
                        </a:spcBef>
                      </a:pPr>
                      <a:r>
                        <a:rPr sz="1650" b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•</a:t>
                      </a:r>
                      <a:endParaRPr sz="165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7048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55"/>
                        </a:spcBef>
                      </a:pPr>
                      <a:r>
                        <a:rPr sz="165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•</a:t>
                      </a:r>
                      <a:endParaRPr sz="165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7048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55"/>
                        </a:spcBef>
                      </a:pPr>
                      <a:r>
                        <a:rPr sz="1650" b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•</a:t>
                      </a:r>
                      <a:endParaRPr sz="165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7048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40195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55"/>
                        </a:spcBef>
                      </a:pPr>
                      <a:r>
                        <a:rPr sz="1650" spc="-1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Sumitomo/Hansen</a:t>
                      </a:r>
                      <a:r>
                        <a:rPr sz="1650" spc="-5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650" spc="-1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M4ACC</a:t>
                      </a:r>
                      <a:endParaRPr sz="165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70485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55"/>
                        </a:spcBef>
                      </a:pPr>
                      <a:r>
                        <a:rPr sz="1650" b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•</a:t>
                      </a:r>
                      <a:endParaRPr sz="165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7048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55"/>
                        </a:spcBef>
                      </a:pPr>
                      <a:r>
                        <a:rPr sz="1650" b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•</a:t>
                      </a:r>
                      <a:endParaRPr sz="165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7048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55"/>
                        </a:spcBef>
                      </a:pPr>
                      <a:r>
                        <a:rPr sz="1650" b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•</a:t>
                      </a:r>
                      <a:endParaRPr sz="165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7048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55"/>
                        </a:spcBef>
                      </a:pPr>
                      <a:r>
                        <a:rPr sz="1650" b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•</a:t>
                      </a:r>
                      <a:endParaRPr sz="165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7048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40195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60"/>
                        </a:spcBef>
                      </a:pPr>
                      <a:r>
                        <a:rPr sz="1650" spc="-1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Sumitomo/Hansen</a:t>
                      </a:r>
                      <a:r>
                        <a:rPr sz="1650" spc="-5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650" spc="-2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M5CT</a:t>
                      </a:r>
                      <a:endParaRPr sz="165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7112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60"/>
                        </a:spcBef>
                      </a:pPr>
                      <a:r>
                        <a:rPr sz="1650" b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•</a:t>
                      </a:r>
                      <a:endParaRPr sz="165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7112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60"/>
                        </a:spcBef>
                      </a:pPr>
                      <a:r>
                        <a:rPr sz="1650" b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•</a:t>
                      </a:r>
                      <a:endParaRPr sz="165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7112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60"/>
                        </a:spcBef>
                      </a:pPr>
                      <a:r>
                        <a:rPr sz="1650" b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•</a:t>
                      </a:r>
                      <a:endParaRPr sz="165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7112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60"/>
                        </a:spcBef>
                      </a:pPr>
                      <a:r>
                        <a:rPr sz="1650" b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•</a:t>
                      </a:r>
                      <a:endParaRPr sz="165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7112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40195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60"/>
                        </a:spcBef>
                      </a:pPr>
                      <a:r>
                        <a:rPr sz="1650" spc="-1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Sumitomo/Hansen</a:t>
                      </a:r>
                      <a:r>
                        <a:rPr sz="1650" spc="-5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650" spc="-25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P4</a:t>
                      </a:r>
                      <a:endParaRPr sz="165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7112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60"/>
                        </a:spcBef>
                      </a:pPr>
                      <a:r>
                        <a:rPr sz="1650" b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•</a:t>
                      </a:r>
                      <a:endParaRPr sz="165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7112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60"/>
                        </a:spcBef>
                      </a:pPr>
                      <a:r>
                        <a:rPr sz="1650" b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•</a:t>
                      </a:r>
                      <a:endParaRPr sz="165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7112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60"/>
                        </a:spcBef>
                      </a:pPr>
                      <a:r>
                        <a:rPr sz="1650" b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•</a:t>
                      </a:r>
                      <a:endParaRPr sz="165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7112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60"/>
                        </a:spcBef>
                      </a:pPr>
                      <a:r>
                        <a:rPr sz="165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•</a:t>
                      </a:r>
                      <a:endParaRPr sz="165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7112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40195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60"/>
                        </a:spcBef>
                      </a:pPr>
                      <a:r>
                        <a:rPr sz="1650" spc="-1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Sumitomo/Hansen</a:t>
                      </a:r>
                      <a:r>
                        <a:rPr sz="1650" spc="-5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650" spc="-1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Paramax®</a:t>
                      </a:r>
                      <a:endParaRPr sz="165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7112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60"/>
                        </a:spcBef>
                      </a:pPr>
                      <a:r>
                        <a:rPr sz="1650" b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•</a:t>
                      </a:r>
                      <a:endParaRPr sz="165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7112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60"/>
                        </a:spcBef>
                      </a:pPr>
                      <a:r>
                        <a:rPr sz="165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•</a:t>
                      </a:r>
                      <a:endParaRPr sz="165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7112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60"/>
                        </a:spcBef>
                      </a:pPr>
                      <a:r>
                        <a:rPr sz="1650" b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•</a:t>
                      </a:r>
                      <a:endParaRPr sz="165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7112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60"/>
                        </a:spcBef>
                      </a:pPr>
                      <a:r>
                        <a:rPr sz="1650" b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•</a:t>
                      </a:r>
                      <a:endParaRPr sz="165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7112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40195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60"/>
                        </a:spcBef>
                      </a:pPr>
                      <a:r>
                        <a:rPr lang="de-DE" sz="165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ZF Industrieantriebe Witten ZN-WN-145</a:t>
                      </a:r>
                      <a:endParaRPr sz="165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7112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60"/>
                        </a:spcBef>
                      </a:pPr>
                      <a:r>
                        <a:rPr sz="1650" b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•</a:t>
                      </a:r>
                      <a:endParaRPr sz="165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7112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60"/>
                        </a:spcBef>
                      </a:pPr>
                      <a:r>
                        <a:rPr sz="1650" b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•</a:t>
                      </a:r>
                      <a:endParaRPr sz="165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7112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60"/>
                        </a:spcBef>
                      </a:pPr>
                      <a:r>
                        <a:rPr sz="1650" b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•</a:t>
                      </a:r>
                      <a:endParaRPr sz="165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7112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60"/>
                        </a:spcBef>
                      </a:pPr>
                      <a:r>
                        <a:rPr sz="1650" b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•</a:t>
                      </a:r>
                      <a:endParaRPr sz="165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7112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1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40195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60"/>
                        </a:spcBef>
                      </a:pPr>
                      <a:r>
                        <a:rPr sz="165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ZF</a:t>
                      </a:r>
                      <a:r>
                        <a:rPr sz="1650" spc="-2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650" spc="-1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TE-</a:t>
                      </a:r>
                      <a:r>
                        <a:rPr sz="1650" spc="-25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ML</a:t>
                      </a:r>
                      <a:endParaRPr sz="165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7112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60"/>
                        </a:spcBef>
                      </a:pPr>
                      <a:r>
                        <a:rPr sz="1650" spc="-25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27D</a:t>
                      </a:r>
                      <a:endParaRPr sz="165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7112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60"/>
                        </a:spcBef>
                      </a:pPr>
                      <a:r>
                        <a:rPr sz="1650" spc="-25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27F</a:t>
                      </a:r>
                      <a:endParaRPr sz="165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7112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60"/>
                        </a:spcBef>
                      </a:pPr>
                      <a:r>
                        <a:rPr sz="1650" spc="-25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27H</a:t>
                      </a:r>
                      <a:endParaRPr sz="165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7112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60"/>
                        </a:spcBef>
                      </a:pPr>
                      <a:r>
                        <a:rPr sz="1650" spc="-25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27J</a:t>
                      </a:r>
                      <a:endParaRPr sz="165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7112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1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8" name="object 1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00948167"/>
              </p:ext>
            </p:extLst>
          </p:nvPr>
        </p:nvGraphicFramePr>
        <p:xfrm>
          <a:off x="2109368" y="5561330"/>
          <a:ext cx="4629149" cy="427863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11668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4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62000">
                  <a:extLst>
                    <a:ext uri="{9D8B030D-6E8A-4147-A177-3AD203B41FA5}">
                      <a16:colId xmlns:a16="http://schemas.microsoft.com/office/drawing/2014/main" val="175741282"/>
                    </a:ext>
                  </a:extLst>
                </a:gridCol>
                <a:gridCol w="72506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2674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ru-RU" sz="2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9050">
                      <a:solidFill>
                        <a:srgbClr val="D9D9D9"/>
                      </a:solidFill>
                      <a:prstDash val="solid"/>
                    </a:lnB>
                  </a:tcPr>
                </a:tc>
                <a:tc rowSpan="5">
                  <a:txBody>
                    <a:bodyPr/>
                    <a:lstStyle/>
                    <a:p>
                      <a:pPr marL="316230">
                        <a:lnSpc>
                          <a:spcPct val="100000"/>
                        </a:lnSpc>
                        <a:spcBef>
                          <a:spcPts val="925"/>
                        </a:spcBef>
                      </a:pPr>
                      <a:endParaRPr sz="3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117475" marB="0" vert="vert270">
                    <a:lnB w="28575">
                      <a:solidFill>
                        <a:srgbClr val="FF0000"/>
                      </a:solidFill>
                      <a:prstDash val="solid"/>
                    </a:lnB>
                    <a:solidFill>
                      <a:srgbClr val="ED7D31"/>
                    </a:solidFill>
                  </a:tcPr>
                </a:tc>
                <a:tc rowSpan="5">
                  <a:txBody>
                    <a:bodyPr/>
                    <a:lstStyle/>
                    <a:p>
                      <a:pPr marL="316230">
                        <a:lnSpc>
                          <a:spcPct val="100000"/>
                        </a:lnSpc>
                        <a:spcBef>
                          <a:spcPts val="925"/>
                        </a:spcBef>
                      </a:pPr>
                      <a:endParaRPr lang="ru-RU" sz="3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117475" marB="0" vert="vert270">
                    <a:lnB w="2857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90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9050">
                      <a:solidFill>
                        <a:srgbClr val="D9D9D9"/>
                      </a:solidFill>
                      <a:prstDash val="solid"/>
                    </a:lnT>
                    <a:lnB w="19050">
                      <a:solidFill>
                        <a:srgbClr val="D9D9D9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117475" marB="0" vert="vert270">
                    <a:lnB w="28575">
                      <a:solidFill>
                        <a:srgbClr val="FF0000"/>
                      </a:solidFill>
                      <a:prstDash val="solid"/>
                    </a:lnB>
                    <a:solidFill>
                      <a:srgbClr val="ED7D3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90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2898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9050">
                      <a:solidFill>
                        <a:srgbClr val="D9D9D9"/>
                      </a:solidFill>
                      <a:prstDash val="solid"/>
                    </a:lnT>
                    <a:lnB w="19050">
                      <a:solidFill>
                        <a:srgbClr val="D9D9D9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117475" marB="0" vert="vert270">
                    <a:lnB w="28575">
                      <a:solidFill>
                        <a:srgbClr val="FF0000"/>
                      </a:solidFill>
                      <a:prstDash val="solid"/>
                    </a:lnB>
                    <a:solidFill>
                      <a:srgbClr val="ED7D3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90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9050">
                      <a:solidFill>
                        <a:srgbClr val="D9D9D9"/>
                      </a:solidFill>
                      <a:prstDash val="solid"/>
                    </a:lnT>
                    <a:lnB w="19050">
                      <a:solidFill>
                        <a:srgbClr val="D9D9D9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117475" marB="0" vert="vert270">
                    <a:lnB w="28575">
                      <a:solidFill>
                        <a:srgbClr val="FF0000"/>
                      </a:solidFill>
                      <a:prstDash val="solid"/>
                    </a:lnB>
                    <a:solidFill>
                      <a:srgbClr val="ED7D3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90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64490">
                <a:tc>
                  <a:txBody>
                    <a:bodyPr/>
                    <a:lstStyle/>
                    <a:p>
                      <a:pPr marL="143510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endParaRPr sz="18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39369" marB="0">
                    <a:lnT w="190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FF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117475" marB="0" vert="vert270">
                    <a:lnT w="2857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FF0000"/>
                      </a:solidFill>
                      <a:prstDash val="solid"/>
                    </a:lnB>
                    <a:solidFill>
                      <a:srgbClr val="ED7D3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90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6449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2857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>
                      <a:solidFill>
                        <a:srgbClr val="D9D9D9"/>
                      </a:solidFill>
                      <a:prstDash val="solid"/>
                    </a:lnB>
                  </a:tcPr>
                </a:tc>
                <a:tc rowSpan="2"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ru-RU" sz="2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2857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0057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2857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730885">
                <a:tc>
                  <a:txBody>
                    <a:bodyPr/>
                    <a:lstStyle/>
                    <a:p>
                      <a:pPr marL="758825">
                        <a:lnSpc>
                          <a:spcPct val="100000"/>
                        </a:lnSpc>
                        <a:spcBef>
                          <a:spcPts val="2195"/>
                        </a:spcBef>
                      </a:pPr>
                      <a:endParaRPr sz="235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278765" marB="0">
                    <a:lnT w="19050">
                      <a:solidFill>
                        <a:srgbClr val="D9D9D9"/>
                      </a:solidFill>
                      <a:prstDash val="solid"/>
                    </a:lnT>
                    <a:lnB w="57150" cap="flat" cmpd="sng" algn="ctr">
                      <a:solidFill>
                        <a:srgbClr val="0057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T w="28575">
                      <a:solidFill>
                        <a:srgbClr val="FF0000"/>
                      </a:solidFill>
                      <a:prstDash val="solid"/>
                    </a:lnT>
                    <a:lnB w="12700">
                      <a:solidFill>
                        <a:srgbClr val="D9D9D9"/>
                      </a:solidFill>
                      <a:prstDash val="solid"/>
                    </a:lnB>
                    <a:solidFill>
                      <a:srgbClr val="ED7D31"/>
                    </a:solidFill>
                  </a:tcPr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90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0057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132334" y="785628"/>
            <a:ext cx="10702290" cy="6286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de-DE" dirty="0"/>
              <a:t>RAVENOL SWT | LAGERSCHUTZ</a:t>
            </a:r>
            <a:endParaRPr spc="-10" dirty="0"/>
          </a:p>
        </p:txBody>
      </p:sp>
      <p:sp>
        <p:nvSpPr>
          <p:cNvPr id="3" name="object 3"/>
          <p:cNvSpPr txBox="1"/>
          <p:nvPr/>
        </p:nvSpPr>
        <p:spPr>
          <a:xfrm>
            <a:off x="1132333" y="1688350"/>
            <a:ext cx="18390509" cy="1861407"/>
          </a:xfrm>
          <a:prstGeom prst="rect">
            <a:avLst/>
          </a:prstGeom>
        </p:spPr>
        <p:txBody>
          <a:bodyPr vert="horz" wrap="square" lIns="0" tIns="1695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35"/>
              </a:spcBef>
            </a:pPr>
            <a:r>
              <a:rPr lang="de-DE" sz="3300" dirty="0">
                <a:latin typeface="Arial" panose="020B0604020202020204" pitchFamily="34" charset="0"/>
                <a:cs typeface="Arial" panose="020B0604020202020204" pitchFamily="34" charset="0"/>
              </a:rPr>
              <a:t>RAVENOL SWT bietet fortschrittlichsten Lagerschutz</a:t>
            </a:r>
          </a:p>
          <a:p>
            <a:pPr marL="12700">
              <a:lnSpc>
                <a:spcPct val="100000"/>
              </a:lnSpc>
              <a:spcBef>
                <a:spcPts val="1335"/>
              </a:spcBef>
            </a:pPr>
            <a:r>
              <a:rPr lang="de-DE" sz="3300" dirty="0">
                <a:latin typeface="Arial" panose="020B0604020202020204" pitchFamily="34" charset="0"/>
                <a:cs typeface="Arial" panose="020B0604020202020204" pitchFamily="34" charset="0"/>
              </a:rPr>
              <a:t>Besteht eine Vielzahl anspruchsvoller Tests, weit über typische Getriebe-Betriebsbedingungen hinaus</a:t>
            </a:r>
            <a:endParaRPr sz="33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058612" y="3741458"/>
            <a:ext cx="4679904" cy="316112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25"/>
              </a:spcBef>
            </a:pPr>
            <a:r>
              <a:rPr lang="de-DE" sz="1950" b="1" dirty="0">
                <a:solidFill>
                  <a:srgbClr val="004B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DIN 51819-3 | FE-8 Prüfstand</a:t>
            </a:r>
            <a:endParaRPr sz="19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7665127" y="3749428"/>
            <a:ext cx="5275891" cy="316112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25"/>
              </a:spcBef>
            </a:pPr>
            <a:r>
              <a:rPr lang="en-US" sz="1950" b="1" dirty="0">
                <a:solidFill>
                  <a:srgbClr val="004B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WEC</a:t>
            </a:r>
            <a:r>
              <a:rPr lang="en-US" sz="1950" b="1" spc="-50" dirty="0">
                <a:solidFill>
                  <a:srgbClr val="004B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950" b="1" dirty="0">
                <a:solidFill>
                  <a:srgbClr val="004B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Test</a:t>
            </a:r>
            <a:r>
              <a:rPr lang="en-US" sz="1950" b="1" spc="-50" dirty="0">
                <a:solidFill>
                  <a:srgbClr val="004B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950" b="1" dirty="0">
                <a:solidFill>
                  <a:srgbClr val="004B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FVA</a:t>
            </a:r>
            <a:r>
              <a:rPr lang="en-US" sz="1950" b="1" spc="-50" dirty="0">
                <a:solidFill>
                  <a:srgbClr val="004B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950" b="1" dirty="0">
                <a:solidFill>
                  <a:srgbClr val="004B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707</a:t>
            </a:r>
            <a:r>
              <a:rPr lang="en-US" sz="1950" b="1" spc="-50" dirty="0">
                <a:solidFill>
                  <a:srgbClr val="004B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V</a:t>
            </a:r>
            <a:endParaRPr lang="en-US" sz="19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4568017" y="3749428"/>
            <a:ext cx="4926250" cy="316112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25"/>
              </a:spcBef>
            </a:pPr>
            <a:r>
              <a:rPr lang="de-DE" sz="1950" b="1">
                <a:solidFill>
                  <a:srgbClr val="004B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Schaeffler / FAG 4-Stufen-Test</a:t>
            </a:r>
            <a:endParaRPr sz="195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2109366" y="4535708"/>
            <a:ext cx="4629150" cy="0"/>
          </a:xfrm>
          <a:custGeom>
            <a:avLst/>
            <a:gdLst/>
            <a:ahLst/>
            <a:cxnLst/>
            <a:rect l="l" t="t" r="r" b="b"/>
            <a:pathLst>
              <a:path w="4629150">
                <a:moveTo>
                  <a:pt x="0" y="0"/>
                </a:moveTo>
                <a:lnTo>
                  <a:pt x="4628853" y="0"/>
                </a:lnTo>
              </a:path>
            </a:pathLst>
          </a:custGeom>
          <a:ln w="15936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2109366" y="5265110"/>
            <a:ext cx="4629150" cy="0"/>
          </a:xfrm>
          <a:custGeom>
            <a:avLst/>
            <a:gdLst/>
            <a:ahLst/>
            <a:cxnLst/>
            <a:rect l="l" t="t" r="r" b="b"/>
            <a:pathLst>
              <a:path w="4629150">
                <a:moveTo>
                  <a:pt x="0" y="0"/>
                </a:moveTo>
                <a:lnTo>
                  <a:pt x="4628853" y="0"/>
                </a:lnTo>
              </a:path>
            </a:pathLst>
          </a:custGeom>
          <a:ln w="15936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1821844" y="9497652"/>
            <a:ext cx="160655" cy="244298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500" b="1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endParaRPr sz="15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725059" y="8766982"/>
            <a:ext cx="295275" cy="244298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500" b="1" spc="-25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</a:t>
            </a:r>
            <a:endParaRPr sz="15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725059" y="8036504"/>
            <a:ext cx="295275" cy="244298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500" b="1" spc="-25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40</a:t>
            </a:r>
            <a:endParaRPr sz="15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725059" y="7306025"/>
            <a:ext cx="295275" cy="244298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500" b="1" spc="-25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60</a:t>
            </a:r>
            <a:endParaRPr sz="15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1725059" y="6575546"/>
            <a:ext cx="295275" cy="244298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500" b="1" spc="-25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80</a:t>
            </a:r>
            <a:endParaRPr sz="15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1628082" y="5845068"/>
            <a:ext cx="430530" cy="244298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500" b="1" spc="-25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100</a:t>
            </a:r>
            <a:endParaRPr sz="15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1628082" y="5114590"/>
            <a:ext cx="430530" cy="244298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500" b="1" spc="-25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120</a:t>
            </a:r>
            <a:endParaRPr sz="15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1628082" y="4384303"/>
            <a:ext cx="430530" cy="244298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500" b="1" spc="-25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140</a:t>
            </a:r>
            <a:endParaRPr sz="15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2684857" y="10040252"/>
            <a:ext cx="928211" cy="3835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sz="2350" b="1" spc="-25">
                <a:solidFill>
                  <a:srgbClr val="0057A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SWT</a:t>
            </a:r>
            <a:endParaRPr sz="235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4533054" y="10031173"/>
            <a:ext cx="2212088" cy="38353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de-DE" sz="2350" b="1" spc="-10">
                <a:solidFill>
                  <a:srgbClr val="ED7D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Wettbewerber</a:t>
            </a:r>
            <a:endParaRPr sz="235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14568017" y="4535484"/>
            <a:ext cx="4926330" cy="0"/>
          </a:xfrm>
          <a:custGeom>
            <a:avLst/>
            <a:gdLst/>
            <a:ahLst/>
            <a:cxnLst/>
            <a:rect l="l" t="t" r="r" b="b"/>
            <a:pathLst>
              <a:path w="4926330">
                <a:moveTo>
                  <a:pt x="0" y="0"/>
                </a:moveTo>
                <a:lnTo>
                  <a:pt x="4926206" y="0"/>
                </a:lnTo>
              </a:path>
            </a:pathLst>
          </a:custGeom>
          <a:ln w="16072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14568017" y="6011293"/>
            <a:ext cx="4926330" cy="0"/>
          </a:xfrm>
          <a:custGeom>
            <a:avLst/>
            <a:gdLst/>
            <a:ahLst/>
            <a:cxnLst/>
            <a:rect l="l" t="t" r="r" b="b"/>
            <a:pathLst>
              <a:path w="4926330">
                <a:moveTo>
                  <a:pt x="0" y="0"/>
                </a:moveTo>
                <a:lnTo>
                  <a:pt x="4926206" y="0"/>
                </a:lnTo>
              </a:path>
            </a:pathLst>
          </a:custGeom>
          <a:ln w="16072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14568017" y="6746621"/>
            <a:ext cx="4926330" cy="0"/>
          </a:xfrm>
          <a:custGeom>
            <a:avLst/>
            <a:gdLst/>
            <a:ahLst/>
            <a:cxnLst/>
            <a:rect l="l" t="t" r="r" b="b"/>
            <a:pathLst>
              <a:path w="4926330">
                <a:moveTo>
                  <a:pt x="0" y="0"/>
                </a:moveTo>
                <a:lnTo>
                  <a:pt x="4926206" y="0"/>
                </a:lnTo>
              </a:path>
            </a:pathLst>
          </a:custGeom>
          <a:ln w="16072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14568017" y="7484515"/>
            <a:ext cx="4926330" cy="0"/>
          </a:xfrm>
          <a:custGeom>
            <a:avLst/>
            <a:gdLst/>
            <a:ahLst/>
            <a:cxnLst/>
            <a:rect l="l" t="t" r="r" b="b"/>
            <a:pathLst>
              <a:path w="4926330">
                <a:moveTo>
                  <a:pt x="0" y="0"/>
                </a:moveTo>
                <a:lnTo>
                  <a:pt x="4926206" y="0"/>
                </a:lnTo>
              </a:path>
            </a:pathLst>
          </a:custGeom>
          <a:ln w="16072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5" name="object 25"/>
          <p:cNvGrpSpPr/>
          <p:nvPr/>
        </p:nvGrpSpPr>
        <p:grpSpPr>
          <a:xfrm>
            <a:off x="14568017" y="8001316"/>
            <a:ext cx="4926330" cy="1702435"/>
            <a:chOff x="14568017" y="8001316"/>
            <a:chExt cx="4926330" cy="1702435"/>
          </a:xfrm>
        </p:grpSpPr>
        <p:sp>
          <p:nvSpPr>
            <p:cNvPr id="26" name="object 26"/>
            <p:cNvSpPr/>
            <p:nvPr/>
          </p:nvSpPr>
          <p:spPr>
            <a:xfrm>
              <a:off x="14568017" y="8222429"/>
              <a:ext cx="4926330" cy="0"/>
            </a:xfrm>
            <a:custGeom>
              <a:avLst/>
              <a:gdLst/>
              <a:ahLst/>
              <a:cxnLst/>
              <a:rect l="l" t="t" r="r" b="b"/>
              <a:pathLst>
                <a:path w="4926330">
                  <a:moveTo>
                    <a:pt x="0" y="0"/>
                  </a:moveTo>
                  <a:lnTo>
                    <a:pt x="1653205" y="0"/>
                  </a:lnTo>
                </a:path>
                <a:path w="4926330">
                  <a:moveTo>
                    <a:pt x="2041444" y="0"/>
                  </a:moveTo>
                  <a:lnTo>
                    <a:pt x="4926206" y="0"/>
                  </a:lnTo>
                </a:path>
              </a:pathLst>
            </a:custGeom>
            <a:ln w="16072">
              <a:solidFill>
                <a:srgbClr val="D9D9D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14568017" y="8956315"/>
              <a:ext cx="1653539" cy="8255"/>
            </a:xfrm>
            <a:custGeom>
              <a:avLst/>
              <a:gdLst/>
              <a:ahLst/>
              <a:cxnLst/>
              <a:rect l="l" t="t" r="r" b="b"/>
              <a:pathLst>
                <a:path w="1653540" h="8254">
                  <a:moveTo>
                    <a:pt x="0" y="8036"/>
                  </a:moveTo>
                  <a:lnTo>
                    <a:pt x="1653205" y="8036"/>
                  </a:lnTo>
                </a:path>
                <a:path w="1653540" h="8254">
                  <a:moveTo>
                    <a:pt x="0" y="0"/>
                  </a:moveTo>
                  <a:lnTo>
                    <a:pt x="1653205" y="0"/>
                  </a:lnTo>
                </a:path>
              </a:pathLst>
            </a:custGeom>
            <a:ln w="8036">
              <a:solidFill>
                <a:srgbClr val="D9D9D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16609462" y="8960334"/>
              <a:ext cx="2884805" cy="0"/>
            </a:xfrm>
            <a:custGeom>
              <a:avLst/>
              <a:gdLst/>
              <a:ahLst/>
              <a:cxnLst/>
              <a:rect l="l" t="t" r="r" b="b"/>
              <a:pathLst>
                <a:path w="2884805">
                  <a:moveTo>
                    <a:pt x="0" y="0"/>
                  </a:moveTo>
                  <a:lnTo>
                    <a:pt x="2884761" y="0"/>
                  </a:lnTo>
                </a:path>
              </a:pathLst>
            </a:custGeom>
            <a:ln w="16072">
              <a:solidFill>
                <a:srgbClr val="D9D9D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14992235" y="8001323"/>
              <a:ext cx="4080510" cy="1694814"/>
            </a:xfrm>
            <a:custGeom>
              <a:avLst/>
              <a:gdLst/>
              <a:ahLst/>
              <a:cxnLst/>
              <a:rect l="l" t="t" r="r" b="b"/>
              <a:pathLst>
                <a:path w="4080509" h="1694815">
                  <a:moveTo>
                    <a:pt x="385660" y="959015"/>
                  </a:moveTo>
                  <a:lnTo>
                    <a:pt x="0" y="959015"/>
                  </a:lnTo>
                  <a:lnTo>
                    <a:pt x="0" y="1694345"/>
                  </a:lnTo>
                  <a:lnTo>
                    <a:pt x="385660" y="1694345"/>
                  </a:lnTo>
                  <a:lnTo>
                    <a:pt x="385660" y="959015"/>
                  </a:lnTo>
                  <a:close/>
                </a:path>
                <a:path w="4080509" h="1694815">
                  <a:moveTo>
                    <a:pt x="1617218" y="0"/>
                  </a:moveTo>
                  <a:lnTo>
                    <a:pt x="1228979" y="0"/>
                  </a:lnTo>
                  <a:lnTo>
                    <a:pt x="1228979" y="1694357"/>
                  </a:lnTo>
                  <a:lnTo>
                    <a:pt x="1617218" y="1694357"/>
                  </a:lnTo>
                  <a:lnTo>
                    <a:pt x="1617218" y="0"/>
                  </a:lnTo>
                  <a:close/>
                </a:path>
                <a:path w="4080509" h="1694815">
                  <a:moveTo>
                    <a:pt x="2848787" y="1547799"/>
                  </a:moveTo>
                  <a:lnTo>
                    <a:pt x="2460548" y="1547799"/>
                  </a:lnTo>
                  <a:lnTo>
                    <a:pt x="2460548" y="1694345"/>
                  </a:lnTo>
                  <a:lnTo>
                    <a:pt x="2848787" y="1694345"/>
                  </a:lnTo>
                  <a:lnTo>
                    <a:pt x="2848787" y="1547799"/>
                  </a:lnTo>
                  <a:close/>
                </a:path>
                <a:path w="4080509" h="1694815">
                  <a:moveTo>
                    <a:pt x="4080332" y="1401241"/>
                  </a:moveTo>
                  <a:lnTo>
                    <a:pt x="3692093" y="1401241"/>
                  </a:lnTo>
                  <a:lnTo>
                    <a:pt x="3692093" y="1694357"/>
                  </a:lnTo>
                  <a:lnTo>
                    <a:pt x="4080332" y="1694357"/>
                  </a:lnTo>
                  <a:lnTo>
                    <a:pt x="4080332" y="1401241"/>
                  </a:lnTo>
                  <a:close/>
                </a:path>
              </a:pathLst>
            </a:custGeom>
            <a:solidFill>
              <a:srgbClr val="0057A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14568017" y="9695658"/>
              <a:ext cx="4926330" cy="0"/>
            </a:xfrm>
            <a:custGeom>
              <a:avLst/>
              <a:gdLst/>
              <a:ahLst/>
              <a:cxnLst/>
              <a:rect l="l" t="t" r="r" b="b"/>
              <a:pathLst>
                <a:path w="4926330">
                  <a:moveTo>
                    <a:pt x="0" y="0"/>
                  </a:moveTo>
                  <a:lnTo>
                    <a:pt x="4926206" y="0"/>
                  </a:lnTo>
                </a:path>
              </a:pathLst>
            </a:custGeom>
            <a:ln w="16072">
              <a:solidFill>
                <a:srgbClr val="D9D9D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31" name="object 31"/>
          <p:cNvGrpSpPr/>
          <p:nvPr/>
        </p:nvGrpSpPr>
        <p:grpSpPr>
          <a:xfrm>
            <a:off x="14560303" y="5257420"/>
            <a:ext cx="4954905" cy="27305"/>
            <a:chOff x="14560303" y="5257420"/>
            <a:chExt cx="4954905" cy="27305"/>
          </a:xfrm>
        </p:grpSpPr>
        <p:sp>
          <p:nvSpPr>
            <p:cNvPr id="32" name="object 32"/>
            <p:cNvSpPr/>
            <p:nvPr/>
          </p:nvSpPr>
          <p:spPr>
            <a:xfrm>
              <a:off x="14568018" y="5273378"/>
              <a:ext cx="4926330" cy="0"/>
            </a:xfrm>
            <a:custGeom>
              <a:avLst/>
              <a:gdLst/>
              <a:ahLst/>
              <a:cxnLst/>
              <a:rect l="l" t="t" r="r" b="b"/>
              <a:pathLst>
                <a:path w="4926330">
                  <a:moveTo>
                    <a:pt x="0" y="0"/>
                  </a:moveTo>
                  <a:lnTo>
                    <a:pt x="4926206" y="0"/>
                  </a:lnTo>
                </a:path>
              </a:pathLst>
            </a:custGeom>
            <a:ln w="28575">
              <a:solidFill>
                <a:srgbClr val="D9D9D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14560303" y="5270812"/>
              <a:ext cx="4954905" cy="0"/>
            </a:xfrm>
            <a:custGeom>
              <a:avLst/>
              <a:gdLst/>
              <a:ahLst/>
              <a:cxnLst/>
              <a:rect l="l" t="t" r="r" b="b"/>
              <a:pathLst>
                <a:path w="4954905">
                  <a:moveTo>
                    <a:pt x="0" y="0"/>
                  </a:moveTo>
                  <a:lnTo>
                    <a:pt x="4954707" y="0"/>
                  </a:lnTo>
                </a:path>
              </a:pathLst>
            </a:custGeom>
            <a:ln w="2857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4" name="object 34"/>
          <p:cNvSpPr txBox="1"/>
          <p:nvPr/>
        </p:nvSpPr>
        <p:spPr>
          <a:xfrm>
            <a:off x="14278998" y="9545335"/>
            <a:ext cx="161925" cy="245579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1500" b="1" spc="10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endParaRPr sz="15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14278998" y="8807946"/>
            <a:ext cx="161925" cy="245579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1500" b="1" spc="10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endParaRPr sz="15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14181232" y="8070750"/>
            <a:ext cx="297815" cy="245579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1500" b="1" spc="-25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</a:t>
            </a:r>
            <a:endParaRPr sz="15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object 37"/>
          <p:cNvSpPr txBox="1"/>
          <p:nvPr/>
        </p:nvSpPr>
        <p:spPr>
          <a:xfrm>
            <a:off x="14181232" y="7333361"/>
            <a:ext cx="297815" cy="245579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1500" b="1" spc="-25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15</a:t>
            </a:r>
            <a:endParaRPr sz="15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14181232" y="6596165"/>
            <a:ext cx="297815" cy="245579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1500" b="1" spc="-25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</a:t>
            </a:r>
            <a:endParaRPr sz="15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" name="object 39"/>
          <p:cNvSpPr txBox="1"/>
          <p:nvPr/>
        </p:nvSpPr>
        <p:spPr>
          <a:xfrm>
            <a:off x="14181232" y="5858969"/>
            <a:ext cx="297815" cy="245579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1500" b="1" spc="-25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25</a:t>
            </a:r>
            <a:endParaRPr sz="15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0" name="object 40"/>
          <p:cNvSpPr txBox="1"/>
          <p:nvPr/>
        </p:nvSpPr>
        <p:spPr>
          <a:xfrm>
            <a:off x="14181232" y="5121773"/>
            <a:ext cx="297815" cy="245579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1500" b="1" spc="-25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30</a:t>
            </a:r>
            <a:endParaRPr sz="15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" name="object 41"/>
          <p:cNvSpPr txBox="1"/>
          <p:nvPr/>
        </p:nvSpPr>
        <p:spPr>
          <a:xfrm>
            <a:off x="14181232" y="4384578"/>
            <a:ext cx="297815" cy="245579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1500" b="1" spc="-25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35</a:t>
            </a:r>
            <a:endParaRPr sz="15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2" name="object 42"/>
          <p:cNvSpPr txBox="1"/>
          <p:nvPr/>
        </p:nvSpPr>
        <p:spPr>
          <a:xfrm>
            <a:off x="14715926" y="9858827"/>
            <a:ext cx="1022350" cy="38671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lang="de-DE" sz="2350" b="1">
                <a:solidFill>
                  <a:srgbClr val="0057A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Stufe</a:t>
            </a:r>
            <a:r>
              <a:rPr sz="2350" b="1" spc="-30">
                <a:solidFill>
                  <a:srgbClr val="0057A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350" b="1" spc="-60">
                <a:solidFill>
                  <a:srgbClr val="0057A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sz="235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" name="object 43"/>
          <p:cNvSpPr txBox="1"/>
          <p:nvPr/>
        </p:nvSpPr>
        <p:spPr>
          <a:xfrm>
            <a:off x="15947471" y="9858827"/>
            <a:ext cx="1022350" cy="38671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lang="de-DE" sz="2350" b="1">
                <a:solidFill>
                  <a:srgbClr val="0057A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Stufe 2</a:t>
            </a:r>
            <a:endParaRPr lang="de-DE" sz="235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4" name="object 44"/>
          <p:cNvSpPr txBox="1"/>
          <p:nvPr/>
        </p:nvSpPr>
        <p:spPr>
          <a:xfrm>
            <a:off x="17178715" y="9858827"/>
            <a:ext cx="1022350" cy="38671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lang="de-DE" sz="2350" b="1">
                <a:solidFill>
                  <a:srgbClr val="0057A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Stufe 3</a:t>
            </a:r>
            <a:endParaRPr sz="235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" name="object 45"/>
          <p:cNvSpPr txBox="1"/>
          <p:nvPr/>
        </p:nvSpPr>
        <p:spPr>
          <a:xfrm>
            <a:off x="18410260" y="9858827"/>
            <a:ext cx="1022350" cy="376384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lang="de-DE" sz="2350" b="1">
                <a:solidFill>
                  <a:srgbClr val="0057A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Stufe 4</a:t>
            </a:r>
            <a:endParaRPr sz="235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6" name="object 46"/>
          <p:cNvSpPr txBox="1"/>
          <p:nvPr/>
        </p:nvSpPr>
        <p:spPr>
          <a:xfrm>
            <a:off x="13759630" y="4431892"/>
            <a:ext cx="361637" cy="5263757"/>
          </a:xfrm>
          <a:prstGeom prst="rect">
            <a:avLst/>
          </a:prstGeom>
        </p:spPr>
        <p:txBody>
          <a:bodyPr vert="vert270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de-DE" sz="2350" b="1">
                <a:solidFill>
                  <a:srgbClr val="0057A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Verschleißmasse [mg]</a:t>
            </a:r>
            <a:endParaRPr lang="de-DE" sz="235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7" name="object 47"/>
          <p:cNvSpPr txBox="1"/>
          <p:nvPr/>
        </p:nvSpPr>
        <p:spPr>
          <a:xfrm>
            <a:off x="14567938" y="4803432"/>
            <a:ext cx="4954905" cy="376383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14"/>
              </a:spcBef>
            </a:pPr>
            <a:r>
              <a:rPr lang="de-DE" sz="235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zulässiger Grenzwert 30 mg</a:t>
            </a:r>
            <a:endParaRPr sz="235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8" name="object 48"/>
          <p:cNvSpPr txBox="1"/>
          <p:nvPr/>
        </p:nvSpPr>
        <p:spPr>
          <a:xfrm>
            <a:off x="7665128" y="9648022"/>
            <a:ext cx="5275890" cy="914802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37160" marR="5080" indent="-125095" algn="ctr">
              <a:lnSpc>
                <a:spcPct val="101499"/>
              </a:lnSpc>
              <a:spcBef>
                <a:spcPts val="90"/>
              </a:spcBef>
            </a:pPr>
            <a:r>
              <a:rPr lang="de-DE" sz="1950" b="1" dirty="0">
                <a:latin typeface="Arial" panose="020B0604020202020204" pitchFamily="34" charset="0"/>
                <a:cs typeface="Arial" panose="020B0604020202020204" pitchFamily="34" charset="0"/>
              </a:rPr>
              <a:t>Keine WEC (White </a:t>
            </a:r>
            <a:r>
              <a:rPr lang="de-DE" sz="1950" b="1" dirty="0" err="1">
                <a:latin typeface="Arial" panose="020B0604020202020204" pitchFamily="34" charset="0"/>
                <a:cs typeface="Arial" panose="020B0604020202020204" pitchFamily="34" charset="0"/>
              </a:rPr>
              <a:t>Etching</a:t>
            </a:r>
            <a:r>
              <a:rPr lang="de-DE" sz="1950" b="1" dirty="0">
                <a:latin typeface="Arial" panose="020B0604020202020204" pitchFamily="34" charset="0"/>
                <a:cs typeface="Arial" panose="020B0604020202020204" pitchFamily="34" charset="0"/>
              </a:rPr>
              <a:t> Cracks) -Schäden nach 1750h -&gt; keine</a:t>
            </a:r>
          </a:p>
          <a:p>
            <a:pPr marL="137160" marR="5080" indent="-125095" algn="ctr">
              <a:lnSpc>
                <a:spcPct val="101499"/>
              </a:lnSpc>
              <a:spcBef>
                <a:spcPts val="90"/>
              </a:spcBef>
            </a:pPr>
            <a:r>
              <a:rPr lang="de-DE" sz="1950" b="1" dirty="0">
                <a:latin typeface="Arial" panose="020B0604020202020204" pitchFamily="34" charset="0"/>
                <a:cs typeface="Arial" panose="020B0604020202020204" pitchFamily="34" charset="0"/>
              </a:rPr>
              <a:t>WEC-Ausbreitung mit SWT!</a:t>
            </a:r>
            <a:endParaRPr sz="19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9" name="object 49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665127" y="4535484"/>
            <a:ext cx="5275891" cy="4646986"/>
          </a:xfrm>
          <a:prstGeom prst="rect">
            <a:avLst/>
          </a:prstGeom>
        </p:spPr>
      </p:pic>
      <p:sp>
        <p:nvSpPr>
          <p:cNvPr id="51" name="object 5">
            <a:extLst>
              <a:ext uri="{FF2B5EF4-FFF2-40B4-BE49-F238E27FC236}">
                <a16:creationId xmlns:a16="http://schemas.microsoft.com/office/drawing/2014/main" id="{3F7EB83C-33F4-76DF-AAB8-C2BA76E4A5F3}"/>
              </a:ext>
            </a:extLst>
          </p:cNvPr>
          <p:cNvSpPr txBox="1"/>
          <p:nvPr/>
        </p:nvSpPr>
        <p:spPr>
          <a:xfrm>
            <a:off x="1132334" y="10624084"/>
            <a:ext cx="2059939" cy="31290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sz="1950" b="1" i="1" spc="-10">
                <a:solidFill>
                  <a:srgbClr val="004B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www.ravenol.de</a:t>
            </a:r>
            <a:endParaRPr sz="195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2" name="object 4">
            <a:extLst>
              <a:ext uri="{FF2B5EF4-FFF2-40B4-BE49-F238E27FC236}">
                <a16:creationId xmlns:a16="http://schemas.microsoft.com/office/drawing/2014/main" id="{205775DB-6CA7-4DBB-8EB3-71348A2988E1}"/>
              </a:ext>
            </a:extLst>
          </p:cNvPr>
          <p:cNvSpPr txBox="1"/>
          <p:nvPr/>
        </p:nvSpPr>
        <p:spPr>
          <a:xfrm>
            <a:off x="2012913" y="8406252"/>
            <a:ext cx="4679904" cy="293029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43510">
              <a:lnSpc>
                <a:spcPct val="100000"/>
              </a:lnSpc>
              <a:spcBef>
                <a:spcPts val="309"/>
              </a:spcBef>
            </a:pPr>
            <a:r>
              <a:rPr lang="de-DE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zulässiger Grenzwert 30 mg</a:t>
            </a:r>
            <a:endParaRPr lang="de-DE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3" name="object 17">
            <a:extLst>
              <a:ext uri="{FF2B5EF4-FFF2-40B4-BE49-F238E27FC236}">
                <a16:creationId xmlns:a16="http://schemas.microsoft.com/office/drawing/2014/main" id="{047D5C35-25E4-4FDF-BA40-AE287BA70A46}"/>
              </a:ext>
            </a:extLst>
          </p:cNvPr>
          <p:cNvSpPr txBox="1"/>
          <p:nvPr/>
        </p:nvSpPr>
        <p:spPr>
          <a:xfrm rot="5400000">
            <a:off x="2778083" y="9164973"/>
            <a:ext cx="736099" cy="1123366"/>
          </a:xfrm>
          <a:prstGeom prst="rect">
            <a:avLst/>
          </a:prstGeom>
        </p:spPr>
        <p:txBody>
          <a:bodyPr vert="vert270" wrap="square" lIns="0" tIns="10160" rIns="0" bIns="0" rtlCol="0">
            <a:spAutoFit/>
          </a:bodyPr>
          <a:lstStyle/>
          <a:p>
            <a:pPr marL="12700" algn="ctr">
              <a:spcBef>
                <a:spcPts val="80"/>
              </a:spcBef>
            </a:pPr>
            <a:r>
              <a:rPr lang="de-DE" sz="2350" b="1">
                <a:solidFill>
                  <a:srgbClr val="0057A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de-DE" sz="2350" b="1" spc="-15">
                <a:solidFill>
                  <a:srgbClr val="0057A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350" b="1" spc="-35">
                <a:solidFill>
                  <a:srgbClr val="0057A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mg</a:t>
            </a:r>
            <a:endParaRPr lang="de-DE" sz="235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5" name="object 46">
            <a:extLst>
              <a:ext uri="{FF2B5EF4-FFF2-40B4-BE49-F238E27FC236}">
                <a16:creationId xmlns:a16="http://schemas.microsoft.com/office/drawing/2014/main" id="{AF71CE27-A433-402B-AE4F-4C76ED686813}"/>
              </a:ext>
            </a:extLst>
          </p:cNvPr>
          <p:cNvSpPr txBox="1"/>
          <p:nvPr/>
        </p:nvSpPr>
        <p:spPr>
          <a:xfrm>
            <a:off x="1138088" y="4384265"/>
            <a:ext cx="361637" cy="5263757"/>
          </a:xfrm>
          <a:prstGeom prst="rect">
            <a:avLst/>
          </a:prstGeom>
        </p:spPr>
        <p:txBody>
          <a:bodyPr vert="vert270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de-DE" sz="2350" b="1">
                <a:solidFill>
                  <a:srgbClr val="0057A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Verschleißmasse [mg]</a:t>
            </a:r>
            <a:endParaRPr lang="de-DE" sz="235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4" name="object 20">
            <a:extLst>
              <a:ext uri="{FF2B5EF4-FFF2-40B4-BE49-F238E27FC236}">
                <a16:creationId xmlns:a16="http://schemas.microsoft.com/office/drawing/2014/main" id="{59AEE4BB-A2D7-4E3A-A1F6-C05D1DBAC0CD}"/>
              </a:ext>
            </a:extLst>
          </p:cNvPr>
          <p:cNvSpPr txBox="1"/>
          <p:nvPr/>
        </p:nvSpPr>
        <p:spPr>
          <a:xfrm rot="16200000">
            <a:off x="3966343" y="6912155"/>
            <a:ext cx="3205652" cy="50526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de-DE" sz="3200" b="1" spc="-1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117,7 mg</a:t>
            </a:r>
            <a:endParaRPr sz="32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132334" y="785628"/>
            <a:ext cx="10702290" cy="6286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de-DE" dirty="0"/>
              <a:t>RAVENOL SWT | LAGERSCHUTZ</a:t>
            </a:r>
            <a:endParaRPr spc="-10" dirty="0"/>
          </a:p>
        </p:txBody>
      </p:sp>
      <p:sp>
        <p:nvSpPr>
          <p:cNvPr id="3" name="object 3"/>
          <p:cNvSpPr txBox="1"/>
          <p:nvPr/>
        </p:nvSpPr>
        <p:spPr>
          <a:xfrm>
            <a:off x="1132334" y="1845413"/>
            <a:ext cx="12189892" cy="52001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de-DE" sz="3300" dirty="0">
                <a:latin typeface="Arial" panose="020B0604020202020204" pitchFamily="34" charset="0"/>
                <a:cs typeface="Arial" panose="020B0604020202020204" pitchFamily="34" charset="0"/>
              </a:rPr>
              <a:t>RAVENOL SWT stabilisiert die Verschleißraten von Wälzlagern</a:t>
            </a:r>
            <a:endParaRPr sz="33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106934" y="3418575"/>
            <a:ext cx="8519795" cy="7797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8100" marR="30480" indent="-635">
              <a:lnSpc>
                <a:spcPct val="101000"/>
              </a:lnSpc>
              <a:spcBef>
                <a:spcPts val="95"/>
              </a:spcBef>
            </a:pPr>
            <a:r>
              <a:rPr lang="en-US" sz="2450" spc="-10" dirty="0">
                <a:latin typeface="Arial" panose="020B0604020202020204" pitchFamily="34" charset="0"/>
                <a:cs typeface="Arial" panose="020B0604020202020204" pitchFamily="34" charset="0"/>
              </a:rPr>
              <a:t>Test </a:t>
            </a:r>
            <a:r>
              <a:rPr lang="en-US" sz="2450" spc="-10" dirty="0" err="1">
                <a:latin typeface="Arial" panose="020B0604020202020204" pitchFamily="34" charset="0"/>
                <a:cs typeface="Arial" panose="020B0604020202020204" pitchFamily="34" charset="0"/>
              </a:rPr>
              <a:t>gemäß</a:t>
            </a:r>
            <a:r>
              <a:rPr lang="en-US" sz="2450" spc="-10" dirty="0">
                <a:latin typeface="Arial" panose="020B0604020202020204" pitchFamily="34" charset="0"/>
                <a:cs typeface="Arial" panose="020B0604020202020204" pitchFamily="34" charset="0"/>
              </a:rPr>
              <a:t> DIN 5119-3 </a:t>
            </a:r>
            <a:r>
              <a:rPr lang="en-US" sz="2450" dirty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en-US" sz="2175" baseline="-30651" dirty="0">
                <a:latin typeface="Arial" panose="020B0604020202020204" pitchFamily="34" charset="0"/>
                <a:cs typeface="Arial" panose="020B0604020202020204" pitchFamily="34" charset="0"/>
              </a:rPr>
              <a:t>w50</a:t>
            </a:r>
            <a:r>
              <a:rPr lang="en-US" sz="2175" spc="419" baseline="-3065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50" spc="-30" dirty="0">
                <a:latin typeface="Arial" panose="020B0604020202020204" pitchFamily="34" charset="0"/>
                <a:cs typeface="Arial" panose="020B0604020202020204" pitchFamily="34" charset="0"/>
              </a:rPr>
              <a:t>(80h) auf dem FE8-Prüfstand</a:t>
            </a:r>
          </a:p>
          <a:p>
            <a:pPr marL="38100" marR="30480" indent="-635">
              <a:lnSpc>
                <a:spcPct val="101000"/>
              </a:lnSpc>
              <a:spcBef>
                <a:spcPts val="95"/>
              </a:spcBef>
            </a:pPr>
            <a:r>
              <a:rPr lang="de-DE" sz="2450" spc="-30" dirty="0">
                <a:latin typeface="Arial" panose="020B0604020202020204" pitchFamily="34" charset="0"/>
                <a:cs typeface="Arial" panose="020B0604020202020204" pitchFamily="34" charset="0"/>
              </a:rPr>
              <a:t>mit einem </a:t>
            </a:r>
            <a:r>
              <a:rPr lang="de-DE" sz="2450" b="1" spc="-30" dirty="0">
                <a:latin typeface="Arial" panose="020B0604020202020204" pitchFamily="34" charset="0"/>
                <a:cs typeface="Arial" panose="020B0604020202020204" pitchFamily="34" charset="0"/>
              </a:rPr>
              <a:t>Wettbewerberschmierstoff</a:t>
            </a:r>
            <a:endParaRPr lang="en-US" sz="245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0301217" y="3418575"/>
            <a:ext cx="8542020" cy="750142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1000"/>
              </a:lnSpc>
              <a:spcBef>
                <a:spcPts val="95"/>
              </a:spcBef>
            </a:pPr>
            <a:r>
              <a:rPr lang="de-DE" sz="2450" dirty="0">
                <a:latin typeface="Arial" panose="020B0604020202020204" pitchFamily="34" charset="0"/>
                <a:cs typeface="Arial" panose="020B0604020202020204" pitchFamily="34" charset="0"/>
              </a:rPr>
              <a:t>Austausch des Schmierstoffs durch SWT und Wiederholung des Tests (80h) mit den gebrauchten Wälzlagern</a:t>
            </a:r>
            <a:endParaRPr sz="24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132491" y="9031702"/>
            <a:ext cx="16315055" cy="769441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lang="de-DE" sz="2450" spc="-30" dirty="0">
                <a:latin typeface="Arial" panose="020B0604020202020204" pitchFamily="34" charset="0"/>
                <a:cs typeface="Arial" panose="020B0604020202020204" pitchFamily="34" charset="0"/>
              </a:rPr>
              <a:t>Verschleißbedingte Getriebeprobleme können durch den Einsatz von RAVENOL SWT vollständig gestoppt werden; überhöhte Verschleißraten werden nachhaltig stabilisiert.</a:t>
            </a:r>
            <a:endParaRPr sz="2450" spc="-3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1247310" y="5123337"/>
            <a:ext cx="8054340" cy="2004060"/>
            <a:chOff x="1247310" y="5123337"/>
            <a:chExt cx="8054340" cy="2004060"/>
          </a:xfrm>
        </p:grpSpPr>
        <p:sp>
          <p:nvSpPr>
            <p:cNvPr id="8" name="object 8"/>
            <p:cNvSpPr/>
            <p:nvPr/>
          </p:nvSpPr>
          <p:spPr>
            <a:xfrm>
              <a:off x="7507489" y="5132545"/>
              <a:ext cx="1784985" cy="1985645"/>
            </a:xfrm>
            <a:custGeom>
              <a:avLst/>
              <a:gdLst/>
              <a:ahLst/>
              <a:cxnLst/>
              <a:rect l="l" t="t" r="r" b="b"/>
              <a:pathLst>
                <a:path w="1784984" h="1985645">
                  <a:moveTo>
                    <a:pt x="1784741" y="0"/>
                  </a:moveTo>
                  <a:lnTo>
                    <a:pt x="1784741" y="1985635"/>
                  </a:lnTo>
                </a:path>
                <a:path w="1784984" h="1985645">
                  <a:moveTo>
                    <a:pt x="890915" y="0"/>
                  </a:moveTo>
                  <a:lnTo>
                    <a:pt x="890915" y="1985635"/>
                  </a:lnTo>
                </a:path>
                <a:path w="1784984" h="1985645">
                  <a:moveTo>
                    <a:pt x="0" y="0"/>
                  </a:moveTo>
                  <a:lnTo>
                    <a:pt x="0" y="1985635"/>
                  </a:lnTo>
                </a:path>
              </a:pathLst>
            </a:custGeom>
            <a:ln w="18198">
              <a:solidFill>
                <a:srgbClr val="D9D9D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6613663" y="5132545"/>
              <a:ext cx="0" cy="640715"/>
            </a:xfrm>
            <a:custGeom>
              <a:avLst/>
              <a:gdLst/>
              <a:ahLst/>
              <a:cxnLst/>
              <a:rect l="l" t="t" r="r" b="b"/>
              <a:pathLst>
                <a:path h="640714">
                  <a:moveTo>
                    <a:pt x="0" y="0"/>
                  </a:moveTo>
                  <a:lnTo>
                    <a:pt x="0" y="640525"/>
                  </a:lnTo>
                </a:path>
              </a:pathLst>
            </a:custGeom>
            <a:ln w="18198">
              <a:solidFill>
                <a:srgbClr val="D9D9D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2150343" y="5132545"/>
              <a:ext cx="3569970" cy="640715"/>
            </a:xfrm>
            <a:custGeom>
              <a:avLst/>
              <a:gdLst/>
              <a:ahLst/>
              <a:cxnLst/>
              <a:rect l="l" t="t" r="r" b="b"/>
              <a:pathLst>
                <a:path w="3569970" h="640714">
                  <a:moveTo>
                    <a:pt x="3569493" y="0"/>
                  </a:moveTo>
                  <a:lnTo>
                    <a:pt x="3569493" y="640525"/>
                  </a:lnTo>
                </a:path>
                <a:path w="3569970" h="640714">
                  <a:moveTo>
                    <a:pt x="2678578" y="0"/>
                  </a:moveTo>
                  <a:lnTo>
                    <a:pt x="2678578" y="640525"/>
                  </a:lnTo>
                </a:path>
                <a:path w="3569970" h="640714">
                  <a:moveTo>
                    <a:pt x="1784741" y="0"/>
                  </a:moveTo>
                  <a:lnTo>
                    <a:pt x="1784741" y="640525"/>
                  </a:lnTo>
                </a:path>
                <a:path w="3569970" h="640714">
                  <a:moveTo>
                    <a:pt x="890925" y="0"/>
                  </a:moveTo>
                  <a:lnTo>
                    <a:pt x="890925" y="640525"/>
                  </a:lnTo>
                </a:path>
                <a:path w="3569970" h="640714">
                  <a:moveTo>
                    <a:pt x="0" y="0"/>
                  </a:moveTo>
                  <a:lnTo>
                    <a:pt x="0" y="640525"/>
                  </a:lnTo>
                </a:path>
              </a:pathLst>
            </a:custGeom>
            <a:ln w="18198">
              <a:solidFill>
                <a:srgbClr val="D9D9D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1256517" y="5132545"/>
              <a:ext cx="0" cy="1985645"/>
            </a:xfrm>
            <a:custGeom>
              <a:avLst/>
              <a:gdLst/>
              <a:ahLst/>
              <a:cxnLst/>
              <a:rect l="l" t="t" r="r" b="b"/>
              <a:pathLst>
                <a:path h="1985645">
                  <a:moveTo>
                    <a:pt x="0" y="0"/>
                  </a:moveTo>
                  <a:lnTo>
                    <a:pt x="0" y="1985635"/>
                  </a:lnTo>
                </a:path>
              </a:pathLst>
            </a:custGeom>
            <a:ln w="18198">
              <a:solidFill>
                <a:srgbClr val="D9D9D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1256519" y="5132545"/>
              <a:ext cx="8035925" cy="0"/>
            </a:xfrm>
            <a:custGeom>
              <a:avLst/>
              <a:gdLst/>
              <a:ahLst/>
              <a:cxnLst/>
              <a:rect l="l" t="t" r="r" b="b"/>
              <a:pathLst>
                <a:path w="8035925">
                  <a:moveTo>
                    <a:pt x="0" y="0"/>
                  </a:moveTo>
                  <a:lnTo>
                    <a:pt x="8035702" y="0"/>
                  </a:lnTo>
                </a:path>
              </a:pathLst>
            </a:custGeom>
            <a:ln w="18198">
              <a:solidFill>
                <a:srgbClr val="D9D9D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6613663" y="6474734"/>
              <a:ext cx="0" cy="643890"/>
            </a:xfrm>
            <a:custGeom>
              <a:avLst/>
              <a:gdLst/>
              <a:ahLst/>
              <a:cxnLst/>
              <a:rect l="l" t="t" r="r" b="b"/>
              <a:pathLst>
                <a:path h="643890">
                  <a:moveTo>
                    <a:pt x="0" y="0"/>
                  </a:moveTo>
                  <a:lnTo>
                    <a:pt x="0" y="643446"/>
                  </a:lnTo>
                </a:path>
              </a:pathLst>
            </a:custGeom>
            <a:ln w="18198">
              <a:solidFill>
                <a:srgbClr val="D9D9D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2150343" y="6474734"/>
              <a:ext cx="3569970" cy="643890"/>
            </a:xfrm>
            <a:custGeom>
              <a:avLst/>
              <a:gdLst/>
              <a:ahLst/>
              <a:cxnLst/>
              <a:rect l="l" t="t" r="r" b="b"/>
              <a:pathLst>
                <a:path w="3569970" h="643890">
                  <a:moveTo>
                    <a:pt x="3569493" y="0"/>
                  </a:moveTo>
                  <a:lnTo>
                    <a:pt x="3569493" y="643446"/>
                  </a:lnTo>
                </a:path>
                <a:path w="3569970" h="643890">
                  <a:moveTo>
                    <a:pt x="2678578" y="0"/>
                  </a:moveTo>
                  <a:lnTo>
                    <a:pt x="2678578" y="643446"/>
                  </a:lnTo>
                </a:path>
                <a:path w="3569970" h="643890">
                  <a:moveTo>
                    <a:pt x="1784741" y="0"/>
                  </a:moveTo>
                  <a:lnTo>
                    <a:pt x="1784741" y="643446"/>
                  </a:lnTo>
                </a:path>
                <a:path w="3569970" h="643890">
                  <a:moveTo>
                    <a:pt x="890925" y="0"/>
                  </a:moveTo>
                  <a:lnTo>
                    <a:pt x="890925" y="643446"/>
                  </a:lnTo>
                </a:path>
                <a:path w="3569970" h="643890">
                  <a:moveTo>
                    <a:pt x="0" y="0"/>
                  </a:moveTo>
                  <a:lnTo>
                    <a:pt x="0" y="643446"/>
                  </a:lnTo>
                </a:path>
              </a:pathLst>
            </a:custGeom>
            <a:ln w="18198">
              <a:solidFill>
                <a:srgbClr val="D9D9D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1256519" y="7118181"/>
              <a:ext cx="8035925" cy="0"/>
            </a:xfrm>
            <a:custGeom>
              <a:avLst/>
              <a:gdLst/>
              <a:ahLst/>
              <a:cxnLst/>
              <a:rect l="l" t="t" r="r" b="b"/>
              <a:pathLst>
                <a:path w="8035925">
                  <a:moveTo>
                    <a:pt x="0" y="0"/>
                  </a:moveTo>
                  <a:lnTo>
                    <a:pt x="8035702" y="0"/>
                  </a:lnTo>
                </a:path>
              </a:pathLst>
            </a:custGeom>
            <a:ln w="18198">
              <a:solidFill>
                <a:srgbClr val="D9D9D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1256527" y="5773070"/>
              <a:ext cx="5625465" cy="701675"/>
            </a:xfrm>
            <a:custGeom>
              <a:avLst/>
              <a:gdLst/>
              <a:ahLst/>
              <a:cxnLst/>
              <a:rect l="l" t="t" r="r" b="b"/>
              <a:pathLst>
                <a:path w="5625465" h="701675">
                  <a:moveTo>
                    <a:pt x="5624991" y="0"/>
                  </a:moveTo>
                  <a:lnTo>
                    <a:pt x="0" y="0"/>
                  </a:lnTo>
                  <a:lnTo>
                    <a:pt x="0" y="701664"/>
                  </a:lnTo>
                  <a:lnTo>
                    <a:pt x="5624991" y="701664"/>
                  </a:lnTo>
                  <a:lnTo>
                    <a:pt x="5624991" y="0"/>
                  </a:lnTo>
                  <a:close/>
                </a:path>
              </a:pathLst>
            </a:custGeom>
            <a:solidFill>
              <a:srgbClr val="ED7D3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7" name="object 17"/>
          <p:cNvSpPr txBox="1"/>
          <p:nvPr/>
        </p:nvSpPr>
        <p:spPr>
          <a:xfrm>
            <a:off x="1188998" y="7231242"/>
            <a:ext cx="179705" cy="28765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1700" b="1" spc="10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endParaRPr sz="17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7383271" y="7231242"/>
            <a:ext cx="333375" cy="28765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1700" b="1" spc="-25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70</a:t>
            </a:r>
            <a:endParaRPr sz="17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8276153" y="7231242"/>
            <a:ext cx="333375" cy="28765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1700" b="1" spc="-25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80</a:t>
            </a:r>
            <a:endParaRPr sz="17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9169035" y="7231242"/>
            <a:ext cx="333375" cy="28765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1700" b="1" spc="-25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90</a:t>
            </a:r>
            <a:endParaRPr sz="17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object 22"/>
          <p:cNvSpPr/>
          <p:nvPr/>
        </p:nvSpPr>
        <p:spPr>
          <a:xfrm>
            <a:off x="3923445" y="5126721"/>
            <a:ext cx="0" cy="2004695"/>
          </a:xfrm>
          <a:custGeom>
            <a:avLst/>
            <a:gdLst/>
            <a:ahLst/>
            <a:cxnLst/>
            <a:rect l="l" t="t" r="r" b="b"/>
            <a:pathLst>
              <a:path h="2004695">
                <a:moveTo>
                  <a:pt x="0" y="0"/>
                </a:moveTo>
                <a:lnTo>
                  <a:pt x="0" y="2004399"/>
                </a:lnTo>
              </a:path>
            </a:pathLst>
          </a:custGeom>
          <a:ln w="30323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 txBox="1"/>
          <p:nvPr/>
        </p:nvSpPr>
        <p:spPr>
          <a:xfrm>
            <a:off x="2136390" y="4536959"/>
            <a:ext cx="5371098" cy="424465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lang="de-DE" sz="265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zulässiger Grenzwert 30 mg</a:t>
            </a:r>
            <a:endParaRPr sz="265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10702700" y="7209375"/>
            <a:ext cx="179705" cy="28765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1700" b="1" spc="10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endParaRPr sz="17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11540356" y="7209375"/>
            <a:ext cx="333375" cy="28765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1700" b="1" spc="-25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</a:t>
            </a:r>
            <a:endParaRPr sz="17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17789807" y="7209375"/>
            <a:ext cx="333375" cy="28765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1700" b="1" spc="-25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80</a:t>
            </a:r>
            <a:endParaRPr sz="17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18682710" y="7209375"/>
            <a:ext cx="333375" cy="28765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1700" b="1" spc="-25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90</a:t>
            </a:r>
            <a:endParaRPr sz="17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29" name="object 2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54260238"/>
              </p:ext>
            </p:extLst>
          </p:nvPr>
        </p:nvGraphicFramePr>
        <p:xfrm>
          <a:off x="10761126" y="5100759"/>
          <a:ext cx="8039094" cy="198437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8940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9090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8518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5437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4858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89090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894079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16839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777875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891539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894715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</a:tblGrid>
              <a:tr h="640080">
                <a:tc row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0057A4"/>
                      </a:solidFill>
                      <a:prstDash val="solid"/>
                    </a:lnL>
                    <a:lnR w="19050">
                      <a:solidFill>
                        <a:srgbClr val="D9D9D9"/>
                      </a:solidFill>
                      <a:prstDash val="solid"/>
                    </a:lnR>
                    <a:lnT w="19050">
                      <a:solidFill>
                        <a:srgbClr val="D9D9D9"/>
                      </a:solidFill>
                      <a:prstDash val="solid"/>
                    </a:lnT>
                    <a:lnB w="19050">
                      <a:solidFill>
                        <a:srgbClr val="D9D9D9"/>
                      </a:solidFill>
                      <a:prstDash val="solid"/>
                    </a:lnB>
                  </a:tcPr>
                </a:tc>
                <a:tc row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D9D9D9"/>
                      </a:solidFill>
                      <a:prstDash val="solid"/>
                    </a:lnL>
                    <a:lnR w="19050">
                      <a:solidFill>
                        <a:srgbClr val="D9D9D9"/>
                      </a:solidFill>
                      <a:prstDash val="solid"/>
                    </a:lnR>
                    <a:lnT w="19050">
                      <a:solidFill>
                        <a:srgbClr val="D9D9D9"/>
                      </a:solidFill>
                      <a:prstDash val="solid"/>
                    </a:lnT>
                    <a:lnB w="19050">
                      <a:solidFill>
                        <a:srgbClr val="D9D9D9"/>
                      </a:solidFill>
                      <a:prstDash val="solid"/>
                    </a:lnB>
                  </a:tcPr>
                </a:tc>
                <a:tc row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D9D9D9"/>
                      </a:solidFill>
                      <a:prstDash val="solid"/>
                    </a:lnL>
                    <a:lnR w="38100">
                      <a:solidFill>
                        <a:srgbClr val="FF0000"/>
                      </a:solidFill>
                      <a:prstDash val="solid"/>
                    </a:lnR>
                    <a:lnT w="19050">
                      <a:solidFill>
                        <a:srgbClr val="D9D9D9"/>
                      </a:solidFill>
                      <a:prstDash val="solid"/>
                    </a:lnT>
                    <a:lnB w="19050">
                      <a:solidFill>
                        <a:srgbClr val="D9D9D9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8100">
                      <a:solidFill>
                        <a:srgbClr val="FF0000"/>
                      </a:solidFill>
                      <a:prstDash val="solid"/>
                    </a:lnL>
                    <a:lnR w="190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>
                      <a:solidFill>
                        <a:srgbClr val="D9D9D9"/>
                      </a:solidFill>
                      <a:prstDash val="soli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>
                      <a:solidFill>
                        <a:srgbClr val="D9D9D9"/>
                      </a:solidFill>
                      <a:prstDash val="solid"/>
                    </a:lnT>
                    <a:lnB w="190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>
                      <a:solidFill>
                        <a:srgbClr val="D9D9D9"/>
                      </a:solidFill>
                      <a:prstDash val="solid"/>
                    </a:lnR>
                    <a:lnT w="19050">
                      <a:solidFill>
                        <a:srgbClr val="D9D9D9"/>
                      </a:solidFill>
                      <a:prstDash val="solid"/>
                    </a:lnT>
                    <a:lnB w="190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D9D9D9"/>
                      </a:solidFill>
                      <a:prstDash val="solid"/>
                    </a:lnL>
                    <a:lnR w="19050">
                      <a:solidFill>
                        <a:srgbClr val="D9D9D9"/>
                      </a:solidFill>
                      <a:prstDash val="solid"/>
                    </a:lnR>
                    <a:lnT w="19050">
                      <a:solidFill>
                        <a:srgbClr val="D9D9D9"/>
                      </a:solidFill>
                      <a:prstDash val="solid"/>
                    </a:lnT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row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>
                      <a:solidFill>
                        <a:srgbClr val="D9D9D9"/>
                      </a:solidFill>
                      <a:prstDash val="solid"/>
                    </a:lnR>
                    <a:lnT w="19050">
                      <a:solidFill>
                        <a:srgbClr val="D9D9D9"/>
                      </a:solidFill>
                      <a:prstDash val="solid"/>
                    </a:lnT>
                    <a:lnB w="19050">
                      <a:solidFill>
                        <a:srgbClr val="D9D9D9"/>
                      </a:solidFill>
                      <a:prstDash val="solid"/>
                    </a:lnB>
                  </a:tcPr>
                </a:tc>
                <a:tc row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D9D9D9"/>
                      </a:solidFill>
                      <a:prstDash val="solid"/>
                    </a:lnL>
                    <a:lnR w="19050">
                      <a:solidFill>
                        <a:srgbClr val="D9D9D9"/>
                      </a:solidFill>
                      <a:prstDash val="solid"/>
                    </a:lnR>
                    <a:lnT w="19050">
                      <a:solidFill>
                        <a:srgbClr val="D9D9D9"/>
                      </a:solidFill>
                      <a:prstDash val="solid"/>
                    </a:lnT>
                    <a:lnB w="19050">
                      <a:solidFill>
                        <a:srgbClr val="D9D9D9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04215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9050">
                      <a:solidFill>
                        <a:srgbClr val="0057A4"/>
                      </a:solidFill>
                      <a:prstDash val="solid"/>
                    </a:lnL>
                    <a:lnR w="19050">
                      <a:solidFill>
                        <a:srgbClr val="D9D9D9"/>
                      </a:solidFill>
                      <a:prstDash val="solid"/>
                    </a:lnR>
                    <a:lnT w="19050">
                      <a:solidFill>
                        <a:srgbClr val="D9D9D9"/>
                      </a:solidFill>
                      <a:prstDash val="solid"/>
                    </a:lnT>
                    <a:lnB w="19050">
                      <a:solidFill>
                        <a:srgbClr val="D9D9D9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9050">
                      <a:solidFill>
                        <a:srgbClr val="D9D9D9"/>
                      </a:solidFill>
                      <a:prstDash val="solid"/>
                    </a:lnL>
                    <a:lnR w="19050">
                      <a:solidFill>
                        <a:srgbClr val="D9D9D9"/>
                      </a:solidFill>
                      <a:prstDash val="solid"/>
                    </a:lnR>
                    <a:lnT w="19050">
                      <a:solidFill>
                        <a:srgbClr val="D9D9D9"/>
                      </a:solidFill>
                      <a:prstDash val="solid"/>
                    </a:lnT>
                    <a:lnB w="19050">
                      <a:solidFill>
                        <a:srgbClr val="D9D9D9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9050">
                      <a:solidFill>
                        <a:srgbClr val="D9D9D9"/>
                      </a:solidFill>
                      <a:prstDash val="solid"/>
                    </a:lnL>
                    <a:lnR w="38100">
                      <a:solidFill>
                        <a:srgbClr val="FF0000"/>
                      </a:solidFill>
                      <a:prstDash val="solid"/>
                    </a:lnR>
                    <a:lnT w="19050">
                      <a:solidFill>
                        <a:srgbClr val="D9D9D9"/>
                      </a:solidFill>
                      <a:prstDash val="solid"/>
                    </a:lnT>
                    <a:lnB w="19050">
                      <a:solidFill>
                        <a:srgbClr val="D9D9D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8100">
                      <a:solidFill>
                        <a:srgbClr val="FF0000"/>
                      </a:solidFill>
                      <a:prstDash val="solid"/>
                    </a:lnL>
                    <a:lnR w="190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4">
                  <a:txBody>
                    <a:bodyPr/>
                    <a:lstStyle/>
                    <a:p>
                      <a:pPr marL="175260">
                        <a:lnSpc>
                          <a:spcPct val="100000"/>
                        </a:lnSpc>
                        <a:spcBef>
                          <a:spcPts val="1190"/>
                        </a:spcBef>
                      </a:pPr>
                      <a:endParaRPr sz="27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151130" marB="0">
                    <a:lnL w="190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>
                      <a:solidFill>
                        <a:srgbClr val="A6A6A6"/>
                      </a:solidFill>
                      <a:prstDash val="solid"/>
                    </a:lnR>
                    <a:lnT w="190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A6A6A6"/>
                      </a:solidFill>
                      <a:prstDash val="solid"/>
                    </a:lnL>
                    <a:lnR w="19050">
                      <a:solidFill>
                        <a:srgbClr val="D9D9D9"/>
                      </a:solidFill>
                      <a:prstDash val="solid"/>
                    </a:lnR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9050">
                      <a:solidFill>
                        <a:srgbClr val="D9D9D9"/>
                      </a:solidFill>
                      <a:prstDash val="solid"/>
                    </a:lnL>
                    <a:lnR w="19050">
                      <a:solidFill>
                        <a:srgbClr val="D9D9D9"/>
                      </a:solidFill>
                      <a:prstDash val="solid"/>
                    </a:lnR>
                    <a:lnT w="19050">
                      <a:solidFill>
                        <a:srgbClr val="D9D9D9"/>
                      </a:solidFill>
                      <a:prstDash val="solid"/>
                    </a:lnT>
                    <a:lnB w="19050">
                      <a:solidFill>
                        <a:srgbClr val="D9D9D9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9050">
                      <a:solidFill>
                        <a:srgbClr val="D9D9D9"/>
                      </a:solidFill>
                      <a:prstDash val="solid"/>
                    </a:lnL>
                    <a:lnR w="19050">
                      <a:solidFill>
                        <a:srgbClr val="D9D9D9"/>
                      </a:solidFill>
                      <a:prstDash val="solid"/>
                    </a:lnR>
                    <a:lnT w="19050">
                      <a:solidFill>
                        <a:srgbClr val="D9D9D9"/>
                      </a:solidFill>
                      <a:prstDash val="solid"/>
                    </a:lnT>
                    <a:lnB w="19050">
                      <a:solidFill>
                        <a:srgbClr val="D9D9D9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40080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9050">
                      <a:solidFill>
                        <a:srgbClr val="0057A4"/>
                      </a:solidFill>
                      <a:prstDash val="solid"/>
                    </a:lnL>
                    <a:lnR w="19050">
                      <a:solidFill>
                        <a:srgbClr val="D9D9D9"/>
                      </a:solidFill>
                      <a:prstDash val="solid"/>
                    </a:lnR>
                    <a:lnT w="19050">
                      <a:solidFill>
                        <a:srgbClr val="D9D9D9"/>
                      </a:solidFill>
                      <a:prstDash val="solid"/>
                    </a:lnT>
                    <a:lnB w="19050">
                      <a:solidFill>
                        <a:srgbClr val="D9D9D9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9050">
                      <a:solidFill>
                        <a:srgbClr val="D9D9D9"/>
                      </a:solidFill>
                      <a:prstDash val="solid"/>
                    </a:lnL>
                    <a:lnR w="19050">
                      <a:solidFill>
                        <a:srgbClr val="D9D9D9"/>
                      </a:solidFill>
                      <a:prstDash val="solid"/>
                    </a:lnR>
                    <a:lnT w="19050">
                      <a:solidFill>
                        <a:srgbClr val="D9D9D9"/>
                      </a:solidFill>
                      <a:prstDash val="solid"/>
                    </a:lnT>
                    <a:lnB w="19050">
                      <a:solidFill>
                        <a:srgbClr val="D9D9D9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9050">
                      <a:solidFill>
                        <a:srgbClr val="D9D9D9"/>
                      </a:solidFill>
                      <a:prstDash val="solid"/>
                    </a:lnL>
                    <a:lnR w="38100">
                      <a:solidFill>
                        <a:srgbClr val="FF0000"/>
                      </a:solidFill>
                      <a:prstDash val="solid"/>
                    </a:lnR>
                    <a:lnT w="19050">
                      <a:solidFill>
                        <a:srgbClr val="D9D9D9"/>
                      </a:solidFill>
                      <a:prstDash val="solid"/>
                    </a:lnT>
                    <a:lnB w="19050">
                      <a:solidFill>
                        <a:srgbClr val="D9D9D9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8100">
                      <a:solidFill>
                        <a:srgbClr val="FF0000"/>
                      </a:solidFill>
                      <a:prstDash val="solid"/>
                    </a:lnL>
                    <a:lnR w="190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>
                      <a:solidFill>
                        <a:srgbClr val="D9D9D9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T w="190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>
                      <a:solidFill>
                        <a:srgbClr val="D9D9D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>
                      <a:solidFill>
                        <a:srgbClr val="D9D9D9"/>
                      </a:solidFill>
                      <a:prstDash val="solid"/>
                    </a:lnR>
                    <a:lnT w="190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>
                      <a:solidFill>
                        <a:srgbClr val="D9D9D9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D9D9D9"/>
                      </a:solidFill>
                      <a:prstDash val="solid"/>
                    </a:lnL>
                    <a:lnR w="19050">
                      <a:solidFill>
                        <a:srgbClr val="D9D9D9"/>
                      </a:solidFill>
                      <a:prstDash val="solid"/>
                    </a:lnR>
                    <a:lnB w="19050">
                      <a:solidFill>
                        <a:srgbClr val="D9D9D9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9050">
                      <a:solidFill>
                        <a:srgbClr val="D9D9D9"/>
                      </a:solidFill>
                      <a:prstDash val="solid"/>
                    </a:lnL>
                    <a:lnR w="19050">
                      <a:solidFill>
                        <a:srgbClr val="D9D9D9"/>
                      </a:solidFill>
                      <a:prstDash val="solid"/>
                    </a:lnR>
                    <a:lnT w="19050">
                      <a:solidFill>
                        <a:srgbClr val="D9D9D9"/>
                      </a:solidFill>
                      <a:prstDash val="solid"/>
                    </a:lnT>
                    <a:lnB w="19050">
                      <a:solidFill>
                        <a:srgbClr val="D9D9D9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9050">
                      <a:solidFill>
                        <a:srgbClr val="D9D9D9"/>
                      </a:solidFill>
                      <a:prstDash val="solid"/>
                    </a:lnL>
                    <a:lnR w="19050">
                      <a:solidFill>
                        <a:srgbClr val="D9D9D9"/>
                      </a:solidFill>
                      <a:prstDash val="solid"/>
                    </a:lnR>
                    <a:lnT w="19050">
                      <a:solidFill>
                        <a:srgbClr val="D9D9D9"/>
                      </a:solidFill>
                      <a:prstDash val="solid"/>
                    </a:lnT>
                    <a:lnB w="19050">
                      <a:solidFill>
                        <a:srgbClr val="D9D9D9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31" name="object 5">
            <a:extLst>
              <a:ext uri="{FF2B5EF4-FFF2-40B4-BE49-F238E27FC236}">
                <a16:creationId xmlns:a16="http://schemas.microsoft.com/office/drawing/2014/main" id="{2D7B668B-BA63-C35E-1C77-E96F42ABF174}"/>
              </a:ext>
            </a:extLst>
          </p:cNvPr>
          <p:cNvSpPr txBox="1"/>
          <p:nvPr/>
        </p:nvSpPr>
        <p:spPr>
          <a:xfrm>
            <a:off x="1132334" y="10624084"/>
            <a:ext cx="2059939" cy="31290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sz="1950" b="1" i="1" spc="-10">
                <a:solidFill>
                  <a:srgbClr val="004B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www.ravenol.de</a:t>
            </a:r>
            <a:endParaRPr sz="195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Прямоугольник 34">
            <a:extLst>
              <a:ext uri="{FF2B5EF4-FFF2-40B4-BE49-F238E27FC236}">
                <a16:creationId xmlns:a16="http://schemas.microsoft.com/office/drawing/2014/main" id="{65F79245-AAC8-4B8C-B3FE-55A8AEA4692B}"/>
              </a:ext>
            </a:extLst>
          </p:cNvPr>
          <p:cNvSpPr/>
          <p:nvPr/>
        </p:nvSpPr>
        <p:spPr>
          <a:xfrm>
            <a:off x="14166850" y="5711160"/>
            <a:ext cx="2133600" cy="779780"/>
          </a:xfrm>
          <a:prstGeom prst="rect">
            <a:avLst/>
          </a:prstGeom>
          <a:solidFill>
            <a:schemeClr val="bg1"/>
          </a:solidFill>
          <a:ln>
            <a:solidFill>
              <a:srgbClr val="6A6A6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object 19">
            <a:extLst>
              <a:ext uri="{FF2B5EF4-FFF2-40B4-BE49-F238E27FC236}">
                <a16:creationId xmlns:a16="http://schemas.microsoft.com/office/drawing/2014/main" id="{EE4008BD-88E6-4A3E-9297-511F5952342D}"/>
              </a:ext>
            </a:extLst>
          </p:cNvPr>
          <p:cNvSpPr txBox="1"/>
          <p:nvPr/>
        </p:nvSpPr>
        <p:spPr>
          <a:xfrm>
            <a:off x="14166850" y="5886889"/>
            <a:ext cx="2133600" cy="4283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de-DE" sz="2700" b="1" spc="-25">
                <a:solidFill>
                  <a:srgbClr val="0057A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SWT 0mg</a:t>
            </a:r>
          </a:p>
        </p:txBody>
      </p:sp>
      <p:sp>
        <p:nvSpPr>
          <p:cNvPr id="36" name="object 19">
            <a:extLst>
              <a:ext uri="{FF2B5EF4-FFF2-40B4-BE49-F238E27FC236}">
                <a16:creationId xmlns:a16="http://schemas.microsoft.com/office/drawing/2014/main" id="{6897F0E7-BB48-4588-861C-E048053C2E6E}"/>
              </a:ext>
            </a:extLst>
          </p:cNvPr>
          <p:cNvSpPr txBox="1"/>
          <p:nvPr/>
        </p:nvSpPr>
        <p:spPr>
          <a:xfrm>
            <a:off x="1256517" y="7577649"/>
            <a:ext cx="8035924" cy="42062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de-DE" sz="2650" b="1" spc="-25">
                <a:solidFill>
                  <a:srgbClr val="0057A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Verschleißmasse [mg]</a:t>
            </a:r>
          </a:p>
        </p:txBody>
      </p:sp>
      <p:sp>
        <p:nvSpPr>
          <p:cNvPr id="38" name="object 18">
            <a:extLst>
              <a:ext uri="{FF2B5EF4-FFF2-40B4-BE49-F238E27FC236}">
                <a16:creationId xmlns:a16="http://schemas.microsoft.com/office/drawing/2014/main" id="{C21E77EC-AD29-4061-B5E2-31423A7804A4}"/>
              </a:ext>
            </a:extLst>
          </p:cNvPr>
          <p:cNvSpPr txBox="1"/>
          <p:nvPr/>
        </p:nvSpPr>
        <p:spPr>
          <a:xfrm>
            <a:off x="2026654" y="7231242"/>
            <a:ext cx="333375" cy="28765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lang="en-US" sz="1700" b="1" spc="-25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sz="1700" b="1" spc="-25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endParaRPr sz="17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" name="object 18">
            <a:extLst>
              <a:ext uri="{FF2B5EF4-FFF2-40B4-BE49-F238E27FC236}">
                <a16:creationId xmlns:a16="http://schemas.microsoft.com/office/drawing/2014/main" id="{7B1381A9-EA5A-463D-8067-2C345A41F272}"/>
              </a:ext>
            </a:extLst>
          </p:cNvPr>
          <p:cNvSpPr txBox="1"/>
          <p:nvPr/>
        </p:nvSpPr>
        <p:spPr>
          <a:xfrm>
            <a:off x="2912665" y="7231242"/>
            <a:ext cx="333375" cy="28765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lang="en-US" sz="1700" b="1" spc="-25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sz="1700" b="1" spc="-25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endParaRPr sz="17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0" name="object 19">
            <a:extLst>
              <a:ext uri="{FF2B5EF4-FFF2-40B4-BE49-F238E27FC236}">
                <a16:creationId xmlns:a16="http://schemas.microsoft.com/office/drawing/2014/main" id="{521A1D7E-1FA2-433A-AEF8-3601FD3F9EE0}"/>
              </a:ext>
            </a:extLst>
          </p:cNvPr>
          <p:cNvSpPr txBox="1"/>
          <p:nvPr/>
        </p:nvSpPr>
        <p:spPr>
          <a:xfrm>
            <a:off x="3805547" y="7231242"/>
            <a:ext cx="333375" cy="28765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lang="en-US" sz="1700" b="1" spc="-25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sz="1700" b="1" spc="-25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endParaRPr sz="17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" name="object 18">
            <a:extLst>
              <a:ext uri="{FF2B5EF4-FFF2-40B4-BE49-F238E27FC236}">
                <a16:creationId xmlns:a16="http://schemas.microsoft.com/office/drawing/2014/main" id="{C2162E97-A8C3-4F64-B66E-52E2B5869A6C}"/>
              </a:ext>
            </a:extLst>
          </p:cNvPr>
          <p:cNvSpPr txBox="1"/>
          <p:nvPr/>
        </p:nvSpPr>
        <p:spPr>
          <a:xfrm>
            <a:off x="4698429" y="7231242"/>
            <a:ext cx="333375" cy="28765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lang="en-US" sz="1700" b="1" spc="-25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sz="1700" b="1" spc="-25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endParaRPr sz="17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2" name="object 19">
            <a:extLst>
              <a:ext uri="{FF2B5EF4-FFF2-40B4-BE49-F238E27FC236}">
                <a16:creationId xmlns:a16="http://schemas.microsoft.com/office/drawing/2014/main" id="{2FB1E302-CC09-46F7-893B-9CCF087489C8}"/>
              </a:ext>
            </a:extLst>
          </p:cNvPr>
          <p:cNvSpPr txBox="1"/>
          <p:nvPr/>
        </p:nvSpPr>
        <p:spPr>
          <a:xfrm>
            <a:off x="5591311" y="7231242"/>
            <a:ext cx="333375" cy="28765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lang="en-US" sz="1700" b="1" spc="-25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sz="1700" b="1" spc="-25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endParaRPr sz="17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" name="object 19">
            <a:extLst>
              <a:ext uri="{FF2B5EF4-FFF2-40B4-BE49-F238E27FC236}">
                <a16:creationId xmlns:a16="http://schemas.microsoft.com/office/drawing/2014/main" id="{A341121A-6810-4486-9DBC-CBECFC9EB7AE}"/>
              </a:ext>
            </a:extLst>
          </p:cNvPr>
          <p:cNvSpPr txBox="1"/>
          <p:nvPr/>
        </p:nvSpPr>
        <p:spPr>
          <a:xfrm>
            <a:off x="6483479" y="7229927"/>
            <a:ext cx="333375" cy="28765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lang="en-US" sz="1700" b="1" spc="-25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r>
              <a:rPr sz="1700" b="1" spc="-25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endParaRPr sz="17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4" name="object 19">
            <a:extLst>
              <a:ext uri="{FF2B5EF4-FFF2-40B4-BE49-F238E27FC236}">
                <a16:creationId xmlns:a16="http://schemas.microsoft.com/office/drawing/2014/main" id="{CA5D5EC7-D292-4141-9B37-985BA1FFC7F4}"/>
              </a:ext>
            </a:extLst>
          </p:cNvPr>
          <p:cNvSpPr txBox="1"/>
          <p:nvPr/>
        </p:nvSpPr>
        <p:spPr>
          <a:xfrm>
            <a:off x="10761127" y="7580390"/>
            <a:ext cx="8035924" cy="42062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790"/>
              </a:spcBef>
            </a:pPr>
            <a:r>
              <a:rPr lang="de-DE" sz="2650" b="1">
                <a:solidFill>
                  <a:srgbClr val="0057A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neuer Verschleiß im zweiten Lauf [mg]</a:t>
            </a:r>
            <a:endParaRPr lang="en-US" sz="265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2" name="object 18">
            <a:extLst>
              <a:ext uri="{FF2B5EF4-FFF2-40B4-BE49-F238E27FC236}">
                <a16:creationId xmlns:a16="http://schemas.microsoft.com/office/drawing/2014/main" id="{225F4010-2208-4908-8D94-ABCEAF300FE0}"/>
              </a:ext>
            </a:extLst>
          </p:cNvPr>
          <p:cNvSpPr txBox="1"/>
          <p:nvPr/>
        </p:nvSpPr>
        <p:spPr>
          <a:xfrm>
            <a:off x="16883587" y="7209375"/>
            <a:ext cx="333375" cy="28765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1700" b="1" spc="-25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70</a:t>
            </a:r>
            <a:endParaRPr sz="17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3" name="object 18">
            <a:extLst>
              <a:ext uri="{FF2B5EF4-FFF2-40B4-BE49-F238E27FC236}">
                <a16:creationId xmlns:a16="http://schemas.microsoft.com/office/drawing/2014/main" id="{0960DBC6-E1C9-4158-B29F-D03FDEA1E0D2}"/>
              </a:ext>
            </a:extLst>
          </p:cNvPr>
          <p:cNvSpPr txBox="1"/>
          <p:nvPr/>
        </p:nvSpPr>
        <p:spPr>
          <a:xfrm>
            <a:off x="12420605" y="7189457"/>
            <a:ext cx="333375" cy="28765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lang="en-US" sz="1700" b="1" spc="-25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sz="1700" b="1" spc="-25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endParaRPr sz="17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4" name="object 19">
            <a:extLst>
              <a:ext uri="{FF2B5EF4-FFF2-40B4-BE49-F238E27FC236}">
                <a16:creationId xmlns:a16="http://schemas.microsoft.com/office/drawing/2014/main" id="{456CB151-EB0F-473C-B14F-8DB901909BD9}"/>
              </a:ext>
            </a:extLst>
          </p:cNvPr>
          <p:cNvSpPr txBox="1"/>
          <p:nvPr/>
        </p:nvSpPr>
        <p:spPr>
          <a:xfrm>
            <a:off x="13322226" y="7208325"/>
            <a:ext cx="333375" cy="28765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lang="en-US" sz="1700" b="1" spc="-25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sz="1700" b="1" spc="-25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endParaRPr sz="17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5" name="object 18">
            <a:extLst>
              <a:ext uri="{FF2B5EF4-FFF2-40B4-BE49-F238E27FC236}">
                <a16:creationId xmlns:a16="http://schemas.microsoft.com/office/drawing/2014/main" id="{23DC4C4B-854D-41DE-AC3A-3B30A5266F2D}"/>
              </a:ext>
            </a:extLst>
          </p:cNvPr>
          <p:cNvSpPr txBox="1"/>
          <p:nvPr/>
        </p:nvSpPr>
        <p:spPr>
          <a:xfrm>
            <a:off x="14206369" y="7189457"/>
            <a:ext cx="333375" cy="28765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lang="en-US" sz="1700" b="1" spc="-25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sz="1700" b="1" spc="-25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endParaRPr sz="17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6" name="object 19">
            <a:extLst>
              <a:ext uri="{FF2B5EF4-FFF2-40B4-BE49-F238E27FC236}">
                <a16:creationId xmlns:a16="http://schemas.microsoft.com/office/drawing/2014/main" id="{DF8DE989-8059-463A-A774-4C12CA458894}"/>
              </a:ext>
            </a:extLst>
          </p:cNvPr>
          <p:cNvSpPr txBox="1"/>
          <p:nvPr/>
        </p:nvSpPr>
        <p:spPr>
          <a:xfrm>
            <a:off x="15090605" y="7188412"/>
            <a:ext cx="333375" cy="28765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lang="en-US" sz="1700" b="1" spc="-25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sz="1700" b="1" spc="-25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endParaRPr sz="17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7" name="object 19">
            <a:extLst>
              <a:ext uri="{FF2B5EF4-FFF2-40B4-BE49-F238E27FC236}">
                <a16:creationId xmlns:a16="http://schemas.microsoft.com/office/drawing/2014/main" id="{28541E6D-40F1-4CD4-B115-73A219D55227}"/>
              </a:ext>
            </a:extLst>
          </p:cNvPr>
          <p:cNvSpPr txBox="1"/>
          <p:nvPr/>
        </p:nvSpPr>
        <p:spPr>
          <a:xfrm>
            <a:off x="15974880" y="7188412"/>
            <a:ext cx="333375" cy="28765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lang="en-US" sz="1700" b="1" spc="-25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r>
              <a:rPr sz="1700" b="1" spc="-25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endParaRPr sz="17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132334" y="785628"/>
            <a:ext cx="9399270" cy="6286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de-DE" dirty="0"/>
              <a:t>RAVENOL SWT | ZAHNRADSCHUTZ</a:t>
            </a:r>
            <a:endParaRPr spc="-10" dirty="0"/>
          </a:p>
        </p:txBody>
      </p:sp>
      <p:sp>
        <p:nvSpPr>
          <p:cNvPr id="3" name="object 3"/>
          <p:cNvSpPr txBox="1"/>
          <p:nvPr/>
        </p:nvSpPr>
        <p:spPr>
          <a:xfrm>
            <a:off x="11273928" y="5881684"/>
            <a:ext cx="5703753" cy="316112"/>
          </a:xfrm>
          <a:prstGeom prst="rect">
            <a:avLst/>
          </a:prstGeom>
        </p:spPr>
        <p:txBody>
          <a:bodyPr vert="horz" wrap="square" lIns="0" tIns="15875" rIns="0" bIns="0" rtlCol="0" anchor="t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25"/>
              </a:spcBef>
            </a:pPr>
            <a:r>
              <a:rPr lang="de-DE" sz="1950" b="1">
                <a:solidFill>
                  <a:srgbClr val="004B9A"/>
                </a:solidFill>
                <a:latin typeface="Arial"/>
                <a:cs typeface="Arial"/>
              </a:rPr>
              <a:t>Ausgangszustand</a:t>
            </a:r>
            <a:endParaRPr sz="195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1273928" y="9463731"/>
            <a:ext cx="5703753" cy="32702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25"/>
              </a:spcBef>
            </a:pPr>
            <a:r>
              <a:rPr lang="de-DE" sz="1950" b="1" dirty="0">
                <a:solidFill>
                  <a:srgbClr val="004B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Nach Testabschluss – neuwertig</a:t>
            </a:r>
            <a:endParaRPr sz="19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273928" y="2936612"/>
            <a:ext cx="5703753" cy="2885022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1273928" y="6505781"/>
            <a:ext cx="5703753" cy="2885022"/>
          </a:xfrm>
          <a:prstGeom prst="rect">
            <a:avLst/>
          </a:prstGeom>
        </p:spPr>
      </p:pic>
      <p:sp>
        <p:nvSpPr>
          <p:cNvPr id="7" name="object 7"/>
          <p:cNvSpPr/>
          <p:nvPr/>
        </p:nvSpPr>
        <p:spPr>
          <a:xfrm>
            <a:off x="6773887" y="5479451"/>
            <a:ext cx="688975" cy="3182620"/>
          </a:xfrm>
          <a:custGeom>
            <a:avLst/>
            <a:gdLst/>
            <a:ahLst/>
            <a:cxnLst/>
            <a:rect l="l" t="t" r="r" b="b"/>
            <a:pathLst>
              <a:path w="688975" h="3182620">
                <a:moveTo>
                  <a:pt x="688492" y="0"/>
                </a:moveTo>
                <a:lnTo>
                  <a:pt x="688492" y="3182259"/>
                </a:lnTo>
              </a:path>
              <a:path w="688975" h="3182620">
                <a:moveTo>
                  <a:pt x="0" y="0"/>
                </a:moveTo>
                <a:lnTo>
                  <a:pt x="0" y="3182259"/>
                </a:lnTo>
              </a:path>
            </a:pathLst>
          </a:custGeom>
          <a:ln w="19831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8" name="object 8"/>
          <p:cNvGraphicFramePr>
            <a:graphicFrameLocks noGrp="1"/>
          </p:cNvGraphicFramePr>
          <p:nvPr/>
        </p:nvGraphicFramePr>
        <p:xfrm>
          <a:off x="1256086" y="5469539"/>
          <a:ext cx="6883396" cy="318071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883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8834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8834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8833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68833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691514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685164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206502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102743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28575">
                      <a:solidFill>
                        <a:srgbClr val="A6A6A6"/>
                      </a:solidFill>
                      <a:prstDash val="solid"/>
                    </a:lnL>
                    <a:lnR w="28575">
                      <a:solidFill>
                        <a:srgbClr val="D9D9D9"/>
                      </a:solidFill>
                      <a:prstDash val="solid"/>
                    </a:lnR>
                    <a:lnT w="28575">
                      <a:solidFill>
                        <a:srgbClr val="A6A6A6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28575">
                      <a:solidFill>
                        <a:srgbClr val="D9D9D9"/>
                      </a:solidFill>
                      <a:prstDash val="solid"/>
                    </a:lnL>
                    <a:lnR w="28575">
                      <a:solidFill>
                        <a:srgbClr val="D9D9D9"/>
                      </a:solidFill>
                      <a:prstDash val="solid"/>
                    </a:lnR>
                    <a:lnT w="28575">
                      <a:solidFill>
                        <a:srgbClr val="A6A6A6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28575">
                      <a:solidFill>
                        <a:srgbClr val="D9D9D9"/>
                      </a:solidFill>
                      <a:prstDash val="solid"/>
                    </a:lnL>
                    <a:lnR w="28575">
                      <a:solidFill>
                        <a:srgbClr val="D9D9D9"/>
                      </a:solidFill>
                      <a:prstDash val="solid"/>
                    </a:lnR>
                    <a:lnT w="28575">
                      <a:solidFill>
                        <a:srgbClr val="A6A6A6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28575">
                      <a:solidFill>
                        <a:srgbClr val="D9D9D9"/>
                      </a:solidFill>
                      <a:prstDash val="solid"/>
                    </a:lnL>
                    <a:lnR w="28575">
                      <a:solidFill>
                        <a:srgbClr val="D9D9D9"/>
                      </a:solidFill>
                      <a:prstDash val="solid"/>
                    </a:lnR>
                    <a:lnT w="28575">
                      <a:solidFill>
                        <a:srgbClr val="A6A6A6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28575">
                      <a:solidFill>
                        <a:srgbClr val="D9D9D9"/>
                      </a:solidFill>
                      <a:prstDash val="solid"/>
                    </a:lnL>
                    <a:lnR w="28575">
                      <a:solidFill>
                        <a:srgbClr val="D9D9D9"/>
                      </a:solidFill>
                      <a:prstDash val="solid"/>
                    </a:lnR>
                    <a:lnT w="28575">
                      <a:solidFill>
                        <a:srgbClr val="A6A6A6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28575">
                      <a:solidFill>
                        <a:srgbClr val="D9D9D9"/>
                      </a:solidFill>
                      <a:prstDash val="solid"/>
                    </a:lnL>
                    <a:lnR w="38100">
                      <a:solidFill>
                        <a:srgbClr val="FF0000"/>
                      </a:solidFill>
                      <a:prstDash val="solid"/>
                    </a:lnR>
                    <a:lnT w="28575">
                      <a:solidFill>
                        <a:srgbClr val="A6A6A6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8100">
                      <a:solidFill>
                        <a:srgbClr val="FF0000"/>
                      </a:solidFill>
                      <a:prstDash val="solid"/>
                    </a:lnL>
                    <a:lnR w="28575">
                      <a:solidFill>
                        <a:srgbClr val="D9D9D9"/>
                      </a:solidFill>
                      <a:prstDash val="solid"/>
                    </a:lnR>
                    <a:lnT w="28575">
                      <a:solidFill>
                        <a:srgbClr val="A6A6A6"/>
                      </a:solidFill>
                      <a:prstDash val="solid"/>
                    </a:lnT>
                  </a:tcPr>
                </a:tc>
                <a:tc row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28575">
                      <a:solidFill>
                        <a:srgbClr val="D9D9D9"/>
                      </a:solidFill>
                      <a:prstDash val="solid"/>
                    </a:lnL>
                    <a:lnR w="28575">
                      <a:solidFill>
                        <a:srgbClr val="A6A6A6"/>
                      </a:solidFill>
                      <a:prstDash val="solid"/>
                    </a:lnR>
                    <a:lnT w="28575">
                      <a:solidFill>
                        <a:srgbClr val="A6A6A6"/>
                      </a:solidFill>
                      <a:prstDash val="solid"/>
                    </a:lnT>
                    <a:lnB w="28575">
                      <a:solidFill>
                        <a:srgbClr val="A6A6A6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25855">
                <a:tc gridSpan="6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28575">
                      <a:solidFill>
                        <a:srgbClr val="A6A6A6"/>
                      </a:solidFill>
                      <a:prstDash val="solid"/>
                    </a:lnL>
                    <a:lnR w="38100">
                      <a:solidFill>
                        <a:srgbClr val="FF0000"/>
                      </a:solidFill>
                      <a:prstDash val="solid"/>
                    </a:lnR>
                    <a:solidFill>
                      <a:srgbClr val="0057A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8100">
                      <a:solidFill>
                        <a:srgbClr val="FF0000"/>
                      </a:solidFill>
                      <a:prstDash val="solid"/>
                    </a:lnL>
                    <a:lnR w="28575">
                      <a:solidFill>
                        <a:srgbClr val="D9D9D9"/>
                      </a:solidFill>
                      <a:prstDash val="solid"/>
                    </a:lnR>
                    <a:solidFill>
                      <a:srgbClr val="0057A4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28575">
                      <a:solidFill>
                        <a:srgbClr val="D9D9D9"/>
                      </a:solidFill>
                      <a:prstDash val="solid"/>
                    </a:lnL>
                    <a:lnR w="28575">
                      <a:solidFill>
                        <a:srgbClr val="A6A6A6"/>
                      </a:solidFill>
                      <a:prstDash val="solid"/>
                    </a:lnR>
                    <a:lnT w="28575">
                      <a:solidFill>
                        <a:srgbClr val="A6A6A6"/>
                      </a:solidFill>
                      <a:prstDash val="solid"/>
                    </a:lnT>
                    <a:lnB w="28575">
                      <a:solidFill>
                        <a:srgbClr val="A6A6A6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2743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28575">
                      <a:solidFill>
                        <a:srgbClr val="A6A6A6"/>
                      </a:solidFill>
                      <a:prstDash val="solid"/>
                    </a:lnL>
                    <a:lnR w="28575">
                      <a:solidFill>
                        <a:srgbClr val="D9D9D9"/>
                      </a:solidFill>
                      <a:prstDash val="solid"/>
                    </a:lnR>
                    <a:lnB w="28575">
                      <a:solidFill>
                        <a:srgbClr val="A6A6A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28575">
                      <a:solidFill>
                        <a:srgbClr val="D9D9D9"/>
                      </a:solidFill>
                      <a:prstDash val="solid"/>
                    </a:lnL>
                    <a:lnR w="28575">
                      <a:solidFill>
                        <a:srgbClr val="D9D9D9"/>
                      </a:solidFill>
                      <a:prstDash val="solid"/>
                    </a:lnR>
                    <a:lnB w="28575">
                      <a:solidFill>
                        <a:srgbClr val="A6A6A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28575">
                      <a:solidFill>
                        <a:srgbClr val="D9D9D9"/>
                      </a:solidFill>
                      <a:prstDash val="solid"/>
                    </a:lnL>
                    <a:lnR w="28575">
                      <a:solidFill>
                        <a:srgbClr val="D9D9D9"/>
                      </a:solidFill>
                      <a:prstDash val="solid"/>
                    </a:lnR>
                    <a:lnB w="28575">
                      <a:solidFill>
                        <a:srgbClr val="A6A6A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28575">
                      <a:solidFill>
                        <a:srgbClr val="D9D9D9"/>
                      </a:solidFill>
                      <a:prstDash val="solid"/>
                    </a:lnL>
                    <a:lnR w="28575">
                      <a:solidFill>
                        <a:srgbClr val="D9D9D9"/>
                      </a:solidFill>
                      <a:prstDash val="solid"/>
                    </a:lnR>
                    <a:lnB w="28575">
                      <a:solidFill>
                        <a:srgbClr val="A6A6A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28575">
                      <a:solidFill>
                        <a:srgbClr val="D9D9D9"/>
                      </a:solidFill>
                      <a:prstDash val="solid"/>
                    </a:lnL>
                    <a:lnR w="28575">
                      <a:solidFill>
                        <a:srgbClr val="D9D9D9"/>
                      </a:solidFill>
                      <a:prstDash val="solid"/>
                    </a:lnR>
                    <a:lnB w="28575">
                      <a:solidFill>
                        <a:srgbClr val="A6A6A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28575">
                      <a:solidFill>
                        <a:srgbClr val="D9D9D9"/>
                      </a:solidFill>
                      <a:prstDash val="solid"/>
                    </a:lnL>
                    <a:lnR w="38100">
                      <a:solidFill>
                        <a:srgbClr val="FF0000"/>
                      </a:solidFill>
                      <a:prstDash val="solid"/>
                    </a:lnR>
                    <a:lnB w="28575">
                      <a:solidFill>
                        <a:srgbClr val="A6A6A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8100">
                      <a:solidFill>
                        <a:srgbClr val="FF0000"/>
                      </a:solidFill>
                      <a:prstDash val="solid"/>
                    </a:lnL>
                    <a:lnR w="28575">
                      <a:solidFill>
                        <a:srgbClr val="D9D9D9"/>
                      </a:solidFill>
                      <a:prstDash val="solid"/>
                    </a:lnR>
                    <a:lnB w="28575">
                      <a:solidFill>
                        <a:srgbClr val="A6A6A6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28575">
                      <a:solidFill>
                        <a:srgbClr val="D9D9D9"/>
                      </a:solidFill>
                      <a:prstDash val="solid"/>
                    </a:lnL>
                    <a:lnR w="28575">
                      <a:solidFill>
                        <a:srgbClr val="A6A6A6"/>
                      </a:solidFill>
                      <a:prstDash val="solid"/>
                    </a:lnR>
                    <a:lnT w="28575">
                      <a:solidFill>
                        <a:srgbClr val="A6A6A6"/>
                      </a:solidFill>
                      <a:prstDash val="solid"/>
                    </a:lnT>
                    <a:lnB w="28575">
                      <a:solidFill>
                        <a:srgbClr val="A6A6A6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0" name="object 10"/>
          <p:cNvSpPr/>
          <p:nvPr/>
        </p:nvSpPr>
        <p:spPr>
          <a:xfrm>
            <a:off x="6164726" y="6072757"/>
            <a:ext cx="1954530" cy="1979930"/>
          </a:xfrm>
          <a:custGeom>
            <a:avLst/>
            <a:gdLst/>
            <a:ahLst/>
            <a:cxnLst/>
            <a:rect l="l" t="t" r="r" b="b"/>
            <a:pathLst>
              <a:path w="1954529" h="1979929">
                <a:moveTo>
                  <a:pt x="977205" y="0"/>
                </a:moveTo>
                <a:lnTo>
                  <a:pt x="977205" y="434751"/>
                </a:lnTo>
                <a:lnTo>
                  <a:pt x="305372" y="434751"/>
                </a:lnTo>
                <a:lnTo>
                  <a:pt x="305372" y="1545041"/>
                </a:lnTo>
                <a:lnTo>
                  <a:pt x="977205" y="1545041"/>
                </a:lnTo>
                <a:lnTo>
                  <a:pt x="977205" y="1979793"/>
                </a:lnTo>
                <a:lnTo>
                  <a:pt x="1954401" y="989896"/>
                </a:lnTo>
                <a:lnTo>
                  <a:pt x="977205" y="0"/>
                </a:lnTo>
                <a:close/>
              </a:path>
              <a:path w="1954529" h="1979929">
                <a:moveTo>
                  <a:pt x="244296" y="434751"/>
                </a:moveTo>
                <a:lnTo>
                  <a:pt x="122142" y="434751"/>
                </a:lnTo>
                <a:lnTo>
                  <a:pt x="122142" y="1545041"/>
                </a:lnTo>
                <a:lnTo>
                  <a:pt x="244296" y="1545041"/>
                </a:lnTo>
                <a:lnTo>
                  <a:pt x="244296" y="434751"/>
                </a:lnTo>
                <a:close/>
              </a:path>
              <a:path w="1954529" h="1979929">
                <a:moveTo>
                  <a:pt x="61076" y="434751"/>
                </a:moveTo>
                <a:lnTo>
                  <a:pt x="0" y="434751"/>
                </a:lnTo>
                <a:lnTo>
                  <a:pt x="0" y="1545041"/>
                </a:lnTo>
                <a:lnTo>
                  <a:pt x="61076" y="1545041"/>
                </a:lnTo>
                <a:lnTo>
                  <a:pt x="61076" y="434751"/>
                </a:lnTo>
                <a:close/>
              </a:path>
            </a:pathLst>
          </a:custGeom>
          <a:solidFill>
            <a:srgbClr val="0057A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5">
            <a:extLst>
              <a:ext uri="{FF2B5EF4-FFF2-40B4-BE49-F238E27FC236}">
                <a16:creationId xmlns:a16="http://schemas.microsoft.com/office/drawing/2014/main" id="{DD554099-E306-BC48-4C65-2E74D5E83F62}"/>
              </a:ext>
            </a:extLst>
          </p:cNvPr>
          <p:cNvSpPr txBox="1"/>
          <p:nvPr/>
        </p:nvSpPr>
        <p:spPr>
          <a:xfrm>
            <a:off x="1132334" y="10624084"/>
            <a:ext cx="2059939" cy="31290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sz="1950" b="1" i="1" spc="-10">
                <a:solidFill>
                  <a:srgbClr val="004B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www.ravenol.de</a:t>
            </a:r>
            <a:endParaRPr sz="195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object 19">
            <a:extLst>
              <a:ext uri="{FF2B5EF4-FFF2-40B4-BE49-F238E27FC236}">
                <a16:creationId xmlns:a16="http://schemas.microsoft.com/office/drawing/2014/main" id="{1EC330D7-DCB1-45F2-BF9A-4FD2597E7E3A}"/>
              </a:ext>
            </a:extLst>
          </p:cNvPr>
          <p:cNvSpPr txBox="1"/>
          <p:nvPr/>
        </p:nvSpPr>
        <p:spPr>
          <a:xfrm>
            <a:off x="7999952" y="8788521"/>
            <a:ext cx="306988" cy="449336"/>
          </a:xfrm>
          <a:prstGeom prst="rect">
            <a:avLst/>
          </a:prstGeom>
        </p:spPr>
        <p:txBody>
          <a:bodyPr vert="horz" wrap="square" lIns="0" tIns="15240" rIns="0" bIns="0" rtlCol="0">
            <a:norm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lang="en-US" sz="1850" b="1" spc="-25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sz="1850" b="1" spc="-25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endParaRPr sz="185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19">
            <a:extLst>
              <a:ext uri="{FF2B5EF4-FFF2-40B4-BE49-F238E27FC236}">
                <a16:creationId xmlns:a16="http://schemas.microsoft.com/office/drawing/2014/main" id="{212BD754-7949-497F-81DD-215B9AF7DDDB}"/>
              </a:ext>
            </a:extLst>
          </p:cNvPr>
          <p:cNvSpPr txBox="1"/>
          <p:nvPr/>
        </p:nvSpPr>
        <p:spPr>
          <a:xfrm>
            <a:off x="7348584" y="8788521"/>
            <a:ext cx="306988" cy="300082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lang="en-US" sz="1850" b="1" spc="-25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</a:t>
            </a:r>
            <a:endParaRPr sz="185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object 19">
            <a:extLst>
              <a:ext uri="{FF2B5EF4-FFF2-40B4-BE49-F238E27FC236}">
                <a16:creationId xmlns:a16="http://schemas.microsoft.com/office/drawing/2014/main" id="{4AE0322C-DE6E-45D3-8EB2-844F307BD320}"/>
              </a:ext>
            </a:extLst>
          </p:cNvPr>
          <p:cNvSpPr txBox="1"/>
          <p:nvPr/>
        </p:nvSpPr>
        <p:spPr>
          <a:xfrm>
            <a:off x="6649524" y="8788521"/>
            <a:ext cx="306988" cy="300082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lang="en-US" sz="1850" b="1" spc="-25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16</a:t>
            </a:r>
            <a:endParaRPr sz="185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object 19">
            <a:extLst>
              <a:ext uri="{FF2B5EF4-FFF2-40B4-BE49-F238E27FC236}">
                <a16:creationId xmlns:a16="http://schemas.microsoft.com/office/drawing/2014/main" id="{CCBCB205-B16A-4470-972F-8B955468AB78}"/>
              </a:ext>
            </a:extLst>
          </p:cNvPr>
          <p:cNvSpPr txBox="1"/>
          <p:nvPr/>
        </p:nvSpPr>
        <p:spPr>
          <a:xfrm>
            <a:off x="5950464" y="8788521"/>
            <a:ext cx="306988" cy="300082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lang="en-US" sz="1850" b="1" spc="-25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14</a:t>
            </a:r>
            <a:endParaRPr sz="185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object 19">
            <a:extLst>
              <a:ext uri="{FF2B5EF4-FFF2-40B4-BE49-F238E27FC236}">
                <a16:creationId xmlns:a16="http://schemas.microsoft.com/office/drawing/2014/main" id="{6E8C4AF9-1085-4E14-A07F-5A4778BD53D1}"/>
              </a:ext>
            </a:extLst>
          </p:cNvPr>
          <p:cNvSpPr txBox="1"/>
          <p:nvPr/>
        </p:nvSpPr>
        <p:spPr>
          <a:xfrm>
            <a:off x="5251404" y="8788521"/>
            <a:ext cx="306988" cy="300082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lang="en-US" sz="1850" b="1" spc="-25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12</a:t>
            </a:r>
            <a:endParaRPr sz="185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object 19">
            <a:extLst>
              <a:ext uri="{FF2B5EF4-FFF2-40B4-BE49-F238E27FC236}">
                <a16:creationId xmlns:a16="http://schemas.microsoft.com/office/drawing/2014/main" id="{9C00DE93-E3FF-4770-9761-174C9EB65B74}"/>
              </a:ext>
            </a:extLst>
          </p:cNvPr>
          <p:cNvSpPr txBox="1"/>
          <p:nvPr/>
        </p:nvSpPr>
        <p:spPr>
          <a:xfrm>
            <a:off x="4554562" y="8788521"/>
            <a:ext cx="306988" cy="300082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lang="en-US" sz="1850" b="1" spc="-25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</a:t>
            </a:r>
            <a:endParaRPr sz="185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object 19">
            <a:extLst>
              <a:ext uri="{FF2B5EF4-FFF2-40B4-BE49-F238E27FC236}">
                <a16:creationId xmlns:a16="http://schemas.microsoft.com/office/drawing/2014/main" id="{6700FA59-B37B-4CF5-A422-8823585EFEAF}"/>
              </a:ext>
            </a:extLst>
          </p:cNvPr>
          <p:cNvSpPr txBox="1"/>
          <p:nvPr/>
        </p:nvSpPr>
        <p:spPr>
          <a:xfrm>
            <a:off x="3941715" y="8788521"/>
            <a:ext cx="306988" cy="300082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lang="en-US" sz="1850" b="1" spc="-25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endParaRPr sz="185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object 19">
            <a:extLst>
              <a:ext uri="{FF2B5EF4-FFF2-40B4-BE49-F238E27FC236}">
                <a16:creationId xmlns:a16="http://schemas.microsoft.com/office/drawing/2014/main" id="{9A8BCCEA-C8FF-4B95-A0CB-7C406A5E2DAF}"/>
              </a:ext>
            </a:extLst>
          </p:cNvPr>
          <p:cNvSpPr txBox="1"/>
          <p:nvPr/>
        </p:nvSpPr>
        <p:spPr>
          <a:xfrm>
            <a:off x="3260010" y="8788521"/>
            <a:ext cx="306988" cy="300082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lang="en-US" sz="1850" b="1" spc="-25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endParaRPr sz="185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object 19">
            <a:extLst>
              <a:ext uri="{FF2B5EF4-FFF2-40B4-BE49-F238E27FC236}">
                <a16:creationId xmlns:a16="http://schemas.microsoft.com/office/drawing/2014/main" id="{B9F665F0-7C42-4D6A-8415-13AAD55FF6F8}"/>
              </a:ext>
            </a:extLst>
          </p:cNvPr>
          <p:cNvSpPr txBox="1"/>
          <p:nvPr/>
        </p:nvSpPr>
        <p:spPr>
          <a:xfrm>
            <a:off x="2553412" y="8788521"/>
            <a:ext cx="306988" cy="300082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lang="en-US" sz="1850" b="1" spc="-25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endParaRPr sz="185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object 19">
            <a:extLst>
              <a:ext uri="{FF2B5EF4-FFF2-40B4-BE49-F238E27FC236}">
                <a16:creationId xmlns:a16="http://schemas.microsoft.com/office/drawing/2014/main" id="{299FD5F7-2097-47B5-8EE0-906041F59B1C}"/>
              </a:ext>
            </a:extLst>
          </p:cNvPr>
          <p:cNvSpPr txBox="1"/>
          <p:nvPr/>
        </p:nvSpPr>
        <p:spPr>
          <a:xfrm>
            <a:off x="1864352" y="8788521"/>
            <a:ext cx="306988" cy="300082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lang="en-US" sz="1850" b="1" spc="-25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sz="185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object 19">
            <a:extLst>
              <a:ext uri="{FF2B5EF4-FFF2-40B4-BE49-F238E27FC236}">
                <a16:creationId xmlns:a16="http://schemas.microsoft.com/office/drawing/2014/main" id="{7B75EA40-A8D3-4F69-AADF-5C3519FE9FF2}"/>
              </a:ext>
            </a:extLst>
          </p:cNvPr>
          <p:cNvSpPr txBox="1"/>
          <p:nvPr/>
        </p:nvSpPr>
        <p:spPr>
          <a:xfrm>
            <a:off x="1237783" y="8788521"/>
            <a:ext cx="306988" cy="300082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lang="en-US" sz="1850" b="1" spc="-25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endParaRPr sz="185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object 4">
            <a:extLst>
              <a:ext uri="{FF2B5EF4-FFF2-40B4-BE49-F238E27FC236}">
                <a16:creationId xmlns:a16="http://schemas.microsoft.com/office/drawing/2014/main" id="{09EFB515-7FDB-4F9D-B942-5AD00F4788A3}"/>
              </a:ext>
            </a:extLst>
          </p:cNvPr>
          <p:cNvSpPr txBox="1"/>
          <p:nvPr/>
        </p:nvSpPr>
        <p:spPr>
          <a:xfrm>
            <a:off x="1329421" y="9265289"/>
            <a:ext cx="6863170" cy="462306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25"/>
              </a:spcBef>
            </a:pPr>
            <a:r>
              <a:rPr lang="de-DE" sz="2900" b="1">
                <a:solidFill>
                  <a:srgbClr val="004B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FZG-Laststufe</a:t>
            </a:r>
          </a:p>
        </p:txBody>
      </p:sp>
      <p:sp>
        <p:nvSpPr>
          <p:cNvPr id="27" name="object 11">
            <a:extLst>
              <a:ext uri="{FF2B5EF4-FFF2-40B4-BE49-F238E27FC236}">
                <a16:creationId xmlns:a16="http://schemas.microsoft.com/office/drawing/2014/main" id="{41DF7192-D485-43AF-BB37-B71CC9ADE327}"/>
              </a:ext>
            </a:extLst>
          </p:cNvPr>
          <p:cNvSpPr txBox="1"/>
          <p:nvPr/>
        </p:nvSpPr>
        <p:spPr>
          <a:xfrm>
            <a:off x="1132334" y="1830052"/>
            <a:ext cx="13528046" cy="52001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de-DE" sz="3300" dirty="0">
                <a:latin typeface="Arial" panose="020B0604020202020204" pitchFamily="34" charset="0"/>
                <a:cs typeface="Arial" panose="020B0604020202020204" pitchFamily="34" charset="0"/>
              </a:rPr>
              <a:t>RAVENOL SWT bietet herausragenden Schutz für Zahnflanken</a:t>
            </a:r>
            <a:endParaRPr sz="33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object 11">
            <a:extLst>
              <a:ext uri="{FF2B5EF4-FFF2-40B4-BE49-F238E27FC236}">
                <a16:creationId xmlns:a16="http://schemas.microsoft.com/office/drawing/2014/main" id="{F0168A26-A70F-479F-A2DE-969B15D58792}"/>
              </a:ext>
            </a:extLst>
          </p:cNvPr>
          <p:cNvSpPr txBox="1"/>
          <p:nvPr/>
        </p:nvSpPr>
        <p:spPr>
          <a:xfrm>
            <a:off x="1203456" y="2934977"/>
            <a:ext cx="10773685" cy="128105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450" dirty="0">
                <a:latin typeface="Arial" panose="020B0604020202020204" pitchFamily="34" charset="0"/>
                <a:cs typeface="Arial" panose="020B0604020202020204" pitchFamily="34" charset="0"/>
              </a:rPr>
              <a:t>FZG</a:t>
            </a:r>
            <a:r>
              <a:rPr sz="2450" spc="2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450" spc="-114" dirty="0">
                <a:latin typeface="Arial" panose="020B0604020202020204" pitchFamily="34" charset="0"/>
                <a:cs typeface="Arial" panose="020B0604020202020204" pitchFamily="34" charset="0"/>
              </a:rPr>
              <a:t>A/16.6/90</a:t>
            </a:r>
            <a:r>
              <a:rPr sz="2450" spc="2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50" dirty="0">
                <a:latin typeface="Arial" panose="020B0604020202020204" pitchFamily="34" charset="0"/>
                <a:cs typeface="Arial" panose="020B0604020202020204" pitchFamily="34" charset="0"/>
              </a:rPr>
              <a:t>Test mit RAVENOL SWT</a:t>
            </a:r>
            <a:endParaRPr sz="245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 marR="2396490">
              <a:lnSpc>
                <a:spcPct val="101000"/>
              </a:lnSpc>
              <a:spcBef>
                <a:spcPts val="1235"/>
              </a:spcBef>
            </a:pPr>
            <a:r>
              <a:rPr lang="de-DE" sz="2450" b="1" dirty="0">
                <a:latin typeface="Arial" panose="020B0604020202020204" pitchFamily="34" charset="0"/>
                <a:cs typeface="Arial" panose="020B0604020202020204" pitchFamily="34" charset="0"/>
              </a:rPr>
              <a:t>Die höchste messbare Laststufe (14) wurde ohne jegliche Anzeichen von Verschleiß bestanden.</a:t>
            </a:r>
            <a:endParaRPr lang="en-US" sz="245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object 4">
            <a:extLst>
              <a:ext uri="{FF2B5EF4-FFF2-40B4-BE49-F238E27FC236}">
                <a16:creationId xmlns:a16="http://schemas.microsoft.com/office/drawing/2014/main" id="{53CF1E0E-5F65-4B31-BF2F-9594279D86FE}"/>
              </a:ext>
            </a:extLst>
          </p:cNvPr>
          <p:cNvSpPr txBox="1"/>
          <p:nvPr/>
        </p:nvSpPr>
        <p:spPr>
          <a:xfrm>
            <a:off x="1256085" y="4748381"/>
            <a:ext cx="6883396" cy="508473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r>
              <a:rPr lang="de-DE" sz="3200" b="1" noProof="0" dirty="0">
                <a:solidFill>
                  <a:srgbClr val="FF0000"/>
                </a:solidFill>
              </a:rPr>
              <a:t>zul. Grenzwert bei Laststufe 12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132334" y="785628"/>
            <a:ext cx="9399270" cy="6286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de-DE" dirty="0"/>
              <a:t>RAVENOL SWT | ZAHNRADSCHUTZ</a:t>
            </a:r>
            <a:endParaRPr spc="-10" dirty="0"/>
          </a:p>
        </p:txBody>
      </p:sp>
      <p:sp>
        <p:nvSpPr>
          <p:cNvPr id="3" name="object 3"/>
          <p:cNvSpPr txBox="1"/>
          <p:nvPr/>
        </p:nvSpPr>
        <p:spPr>
          <a:xfrm>
            <a:off x="1132334" y="1845413"/>
            <a:ext cx="13902800" cy="52001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de-DE" sz="3300" dirty="0">
                <a:latin typeface="Arial" panose="020B0604020202020204" pitchFamily="34" charset="0"/>
                <a:cs typeface="Arial" panose="020B0604020202020204" pitchFamily="34" charset="0"/>
              </a:rPr>
              <a:t>RAVENOL SWT schützt Zahnflanken unter allen Betriebsbedingungen</a:t>
            </a:r>
            <a:endParaRPr sz="33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132334" y="3018152"/>
            <a:ext cx="8157716" cy="1638910"/>
          </a:xfrm>
          <a:prstGeom prst="rect">
            <a:avLst/>
          </a:prstGeom>
        </p:spPr>
        <p:txBody>
          <a:bodyPr vert="horz" wrap="square" lIns="0" tIns="1727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60"/>
              </a:spcBef>
            </a:pPr>
            <a:r>
              <a:rPr lang="de-DE" sz="2450" b="1" spc="-10" dirty="0">
                <a:latin typeface="Arial" panose="020B0604020202020204" pitchFamily="34" charset="0"/>
                <a:cs typeface="Arial" panose="020B0604020202020204" pitchFamily="34" charset="0"/>
              </a:rPr>
              <a:t>Sehr gute Leistung bei niedrigen Drehzahlen</a:t>
            </a:r>
            <a:endParaRPr lang="en-US" sz="245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09245" indent="-297180">
              <a:lnSpc>
                <a:spcPct val="100000"/>
              </a:lnSpc>
              <a:spcBef>
                <a:spcPts val="1265"/>
              </a:spcBef>
              <a:buChar char="•"/>
              <a:tabLst>
                <a:tab pos="309880" algn="l"/>
              </a:tabLst>
            </a:pPr>
            <a:r>
              <a:rPr lang="de-DE" sz="2450" spc="-10" dirty="0">
                <a:latin typeface="Arial" panose="020B0604020202020204" pitchFamily="34" charset="0"/>
                <a:cs typeface="Arial" panose="020B0604020202020204" pitchFamily="34" charset="0"/>
              </a:rPr>
              <a:t>Niedrige Drehzahl bei hohem Drehmoment</a:t>
            </a:r>
            <a:endParaRPr lang="en-US" sz="245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09245" indent="-297180">
              <a:lnSpc>
                <a:spcPct val="100000"/>
              </a:lnSpc>
              <a:spcBef>
                <a:spcPts val="1265"/>
              </a:spcBef>
              <a:buChar char="•"/>
              <a:tabLst>
                <a:tab pos="309880" algn="l"/>
              </a:tabLst>
            </a:pPr>
            <a:r>
              <a:rPr lang="en-US" sz="2450" spc="-20" dirty="0">
                <a:latin typeface="Arial" panose="020B0604020202020204" pitchFamily="34" charset="0"/>
                <a:cs typeface="Arial" panose="020B0604020202020204" pitchFamily="34" charset="0"/>
              </a:rPr>
              <a:t>Sehr </a:t>
            </a:r>
            <a:r>
              <a:rPr lang="en-US" sz="2450" spc="-20" dirty="0" err="1">
                <a:latin typeface="Arial" panose="020B0604020202020204" pitchFamily="34" charset="0"/>
                <a:cs typeface="Arial" panose="020B0604020202020204" pitchFamily="34" charset="0"/>
              </a:rPr>
              <a:t>geringe</a:t>
            </a:r>
            <a:r>
              <a:rPr lang="en-US" sz="2450" spc="-2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50" spc="-20" dirty="0" err="1">
                <a:latin typeface="Arial" panose="020B0604020202020204" pitchFamily="34" charset="0"/>
                <a:cs typeface="Arial" panose="020B0604020202020204" pitchFamily="34" charset="0"/>
              </a:rPr>
              <a:t>Verschleißmasse</a:t>
            </a:r>
            <a:endParaRPr lang="en-US" sz="24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0301060" y="3018152"/>
            <a:ext cx="8013700" cy="2559675"/>
          </a:xfrm>
          <a:prstGeom prst="rect">
            <a:avLst/>
          </a:prstGeom>
        </p:spPr>
        <p:txBody>
          <a:bodyPr vert="horz" wrap="square" lIns="0" tIns="1727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60"/>
              </a:spcBef>
            </a:pPr>
            <a:r>
              <a:rPr lang="de-DE" sz="2450" b="1" spc="-20" dirty="0">
                <a:latin typeface="Arial" panose="020B0604020202020204" pitchFamily="34" charset="0"/>
                <a:cs typeface="Arial" panose="020B0604020202020204" pitchFamily="34" charset="0"/>
              </a:rPr>
              <a:t>Ausgezeichneter Schutz gegen Stoß- und Schlagbelastungen</a:t>
            </a:r>
            <a:endParaRPr sz="245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09245" indent="-297180">
              <a:lnSpc>
                <a:spcPct val="100000"/>
              </a:lnSpc>
              <a:spcBef>
                <a:spcPts val="1265"/>
              </a:spcBef>
              <a:buChar char="•"/>
              <a:tabLst>
                <a:tab pos="309880" algn="l"/>
              </a:tabLst>
            </a:pPr>
            <a:r>
              <a:rPr lang="de-DE" sz="2450" spc="-10" dirty="0">
                <a:latin typeface="Arial" panose="020B0604020202020204" pitchFamily="34" charset="0"/>
                <a:cs typeface="Arial" panose="020B0604020202020204" pitchFamily="34" charset="0"/>
              </a:rPr>
              <a:t>Maximale Belastung des Prüfgetriebes</a:t>
            </a:r>
            <a:endParaRPr sz="245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09245" indent="-297180">
              <a:lnSpc>
                <a:spcPct val="100000"/>
              </a:lnSpc>
              <a:spcBef>
                <a:spcPts val="1265"/>
              </a:spcBef>
              <a:buChar char="•"/>
              <a:tabLst>
                <a:tab pos="309880" algn="l"/>
              </a:tabLst>
            </a:pPr>
            <a:r>
              <a:rPr lang="de-DE" sz="2450" spc="-25" dirty="0">
                <a:latin typeface="Arial" panose="020B0604020202020204" pitchFamily="34" charset="0"/>
                <a:cs typeface="Arial" panose="020B0604020202020204" pitchFamily="34" charset="0"/>
              </a:rPr>
              <a:t>Keine Zeit für die Prüf-Zahnflanken zum Einlaufen</a:t>
            </a:r>
            <a:endParaRPr sz="245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09245" indent="-297180">
              <a:lnSpc>
                <a:spcPct val="100000"/>
              </a:lnSpc>
              <a:spcBef>
                <a:spcPts val="1265"/>
              </a:spcBef>
              <a:buChar char="•"/>
              <a:tabLst>
                <a:tab pos="309880" algn="l"/>
              </a:tabLst>
            </a:pPr>
            <a:r>
              <a:rPr lang="de-DE" sz="2450" spc="-10" dirty="0">
                <a:latin typeface="Arial" panose="020B0604020202020204" pitchFamily="34" charset="0"/>
                <a:cs typeface="Arial" panose="020B0604020202020204" pitchFamily="34" charset="0"/>
              </a:rPr>
              <a:t>Die maximale Laststufe 12 wurde überschritten</a:t>
            </a:r>
            <a:endParaRPr sz="24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object 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313822" y="5824733"/>
            <a:ext cx="7654583" cy="3792690"/>
          </a:xfrm>
          <a:prstGeom prst="rect">
            <a:avLst/>
          </a:prstGeom>
        </p:spPr>
      </p:pic>
      <p:sp>
        <p:nvSpPr>
          <p:cNvPr id="7" name="object 7"/>
          <p:cNvSpPr/>
          <p:nvPr/>
        </p:nvSpPr>
        <p:spPr>
          <a:xfrm>
            <a:off x="7897569" y="6033929"/>
            <a:ext cx="0" cy="3246120"/>
          </a:xfrm>
          <a:custGeom>
            <a:avLst/>
            <a:gdLst/>
            <a:ahLst/>
            <a:cxnLst/>
            <a:rect l="l" t="t" r="r" b="b"/>
            <a:pathLst>
              <a:path h="3246120">
                <a:moveTo>
                  <a:pt x="0" y="0"/>
                </a:moveTo>
                <a:lnTo>
                  <a:pt x="0" y="3245691"/>
                </a:lnTo>
              </a:path>
            </a:pathLst>
          </a:custGeom>
          <a:ln w="18732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6012484" y="6033929"/>
            <a:ext cx="0" cy="3246120"/>
          </a:xfrm>
          <a:custGeom>
            <a:avLst/>
            <a:gdLst/>
            <a:ahLst/>
            <a:cxnLst/>
            <a:rect l="l" t="t" r="r" b="b"/>
            <a:pathLst>
              <a:path h="3246120">
                <a:moveTo>
                  <a:pt x="0" y="0"/>
                </a:moveTo>
                <a:lnTo>
                  <a:pt x="0" y="3245691"/>
                </a:lnTo>
              </a:path>
            </a:pathLst>
          </a:custGeom>
          <a:ln w="18732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5071445" y="6033929"/>
            <a:ext cx="0" cy="3246120"/>
          </a:xfrm>
          <a:custGeom>
            <a:avLst/>
            <a:gdLst/>
            <a:ahLst/>
            <a:cxnLst/>
            <a:rect l="l" t="t" r="r" b="b"/>
            <a:pathLst>
              <a:path h="3246120">
                <a:moveTo>
                  <a:pt x="0" y="0"/>
                </a:moveTo>
                <a:lnTo>
                  <a:pt x="0" y="3245691"/>
                </a:lnTo>
              </a:path>
            </a:pathLst>
          </a:custGeom>
          <a:ln w="18732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0" name="object 10"/>
          <p:cNvGrpSpPr/>
          <p:nvPr/>
        </p:nvGrpSpPr>
        <p:grpSpPr>
          <a:xfrm>
            <a:off x="2235960" y="6033929"/>
            <a:ext cx="2458085" cy="3246120"/>
            <a:chOff x="2235960" y="6033929"/>
            <a:chExt cx="2458085" cy="3246120"/>
          </a:xfrm>
        </p:grpSpPr>
        <p:sp>
          <p:nvSpPr>
            <p:cNvPr id="11" name="object 11"/>
            <p:cNvSpPr/>
            <p:nvPr/>
          </p:nvSpPr>
          <p:spPr>
            <a:xfrm>
              <a:off x="3186372" y="6033929"/>
              <a:ext cx="941069" cy="3246120"/>
            </a:xfrm>
            <a:custGeom>
              <a:avLst/>
              <a:gdLst/>
              <a:ahLst/>
              <a:cxnLst/>
              <a:rect l="l" t="t" r="r" b="b"/>
              <a:pathLst>
                <a:path w="941070" h="3246120">
                  <a:moveTo>
                    <a:pt x="941039" y="3035909"/>
                  </a:moveTo>
                  <a:lnTo>
                    <a:pt x="941039" y="3245691"/>
                  </a:lnTo>
                </a:path>
                <a:path w="941070" h="3246120">
                  <a:moveTo>
                    <a:pt x="941039" y="2385573"/>
                  </a:moveTo>
                  <a:lnTo>
                    <a:pt x="941039" y="2805141"/>
                  </a:lnTo>
                </a:path>
                <a:path w="941070" h="3246120">
                  <a:moveTo>
                    <a:pt x="941039" y="0"/>
                  </a:moveTo>
                  <a:lnTo>
                    <a:pt x="941039" y="2157810"/>
                  </a:lnTo>
                </a:path>
                <a:path w="941070" h="3246120">
                  <a:moveTo>
                    <a:pt x="0" y="2385573"/>
                  </a:moveTo>
                  <a:lnTo>
                    <a:pt x="0" y="2805141"/>
                  </a:lnTo>
                </a:path>
                <a:path w="941070" h="3246120">
                  <a:moveTo>
                    <a:pt x="0" y="0"/>
                  </a:moveTo>
                  <a:lnTo>
                    <a:pt x="0" y="2157810"/>
                  </a:lnTo>
                </a:path>
              </a:pathLst>
            </a:custGeom>
            <a:ln w="18732">
              <a:solidFill>
                <a:srgbClr val="D9D9D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2245334" y="8191740"/>
              <a:ext cx="2448560" cy="227965"/>
            </a:xfrm>
            <a:custGeom>
              <a:avLst/>
              <a:gdLst/>
              <a:ahLst/>
              <a:cxnLst/>
              <a:rect l="l" t="t" r="r" b="b"/>
              <a:pathLst>
                <a:path w="2448560" h="227965">
                  <a:moveTo>
                    <a:pt x="2448501" y="0"/>
                  </a:moveTo>
                  <a:lnTo>
                    <a:pt x="0" y="0"/>
                  </a:lnTo>
                  <a:lnTo>
                    <a:pt x="0" y="227762"/>
                  </a:lnTo>
                  <a:lnTo>
                    <a:pt x="2448501" y="227762"/>
                  </a:lnTo>
                  <a:lnTo>
                    <a:pt x="2448501" y="0"/>
                  </a:lnTo>
                  <a:close/>
                </a:path>
              </a:pathLst>
            </a:custGeom>
            <a:solidFill>
              <a:srgbClr val="0057A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3186372" y="9069839"/>
              <a:ext cx="0" cy="210185"/>
            </a:xfrm>
            <a:custGeom>
              <a:avLst/>
              <a:gdLst/>
              <a:ahLst/>
              <a:cxnLst/>
              <a:rect l="l" t="t" r="r" b="b"/>
              <a:pathLst>
                <a:path h="210184">
                  <a:moveTo>
                    <a:pt x="0" y="0"/>
                  </a:moveTo>
                  <a:lnTo>
                    <a:pt x="0" y="209782"/>
                  </a:lnTo>
                </a:path>
              </a:pathLst>
            </a:custGeom>
            <a:ln w="18732">
              <a:solidFill>
                <a:srgbClr val="D9D9D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2245322" y="6243719"/>
              <a:ext cx="2259965" cy="2826385"/>
            </a:xfrm>
            <a:custGeom>
              <a:avLst/>
              <a:gdLst/>
              <a:ahLst/>
              <a:cxnLst/>
              <a:rect l="l" t="t" r="r" b="b"/>
              <a:pathLst>
                <a:path w="2259965" h="2826384">
                  <a:moveTo>
                    <a:pt x="185813" y="1297686"/>
                  </a:moveTo>
                  <a:lnTo>
                    <a:pt x="12" y="1297686"/>
                  </a:lnTo>
                  <a:lnTo>
                    <a:pt x="12" y="1528445"/>
                  </a:lnTo>
                  <a:lnTo>
                    <a:pt x="185813" y="1528445"/>
                  </a:lnTo>
                  <a:lnTo>
                    <a:pt x="185813" y="1297686"/>
                  </a:lnTo>
                  <a:close/>
                </a:path>
                <a:path w="2259965" h="2826384">
                  <a:moveTo>
                    <a:pt x="563422" y="647344"/>
                  </a:moveTo>
                  <a:lnTo>
                    <a:pt x="0" y="647344"/>
                  </a:lnTo>
                  <a:lnTo>
                    <a:pt x="0" y="878116"/>
                  </a:lnTo>
                  <a:lnTo>
                    <a:pt x="563422" y="878116"/>
                  </a:lnTo>
                  <a:lnTo>
                    <a:pt x="563422" y="647344"/>
                  </a:lnTo>
                  <a:close/>
                </a:path>
                <a:path w="2259965" h="2826384">
                  <a:moveTo>
                    <a:pt x="563422" y="0"/>
                  </a:moveTo>
                  <a:lnTo>
                    <a:pt x="0" y="0"/>
                  </a:lnTo>
                  <a:lnTo>
                    <a:pt x="0" y="230771"/>
                  </a:lnTo>
                  <a:lnTo>
                    <a:pt x="563422" y="230771"/>
                  </a:lnTo>
                  <a:lnTo>
                    <a:pt x="563422" y="0"/>
                  </a:lnTo>
                  <a:close/>
                </a:path>
                <a:path w="2259965" h="2826384">
                  <a:moveTo>
                    <a:pt x="2259698" y="2595359"/>
                  </a:moveTo>
                  <a:lnTo>
                    <a:pt x="0" y="2595359"/>
                  </a:lnTo>
                  <a:lnTo>
                    <a:pt x="0" y="2826131"/>
                  </a:lnTo>
                  <a:lnTo>
                    <a:pt x="2259698" y="2826131"/>
                  </a:lnTo>
                  <a:lnTo>
                    <a:pt x="2259698" y="2595359"/>
                  </a:lnTo>
                  <a:close/>
                </a:path>
              </a:pathLst>
            </a:custGeom>
            <a:solidFill>
              <a:srgbClr val="0057A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2245326" y="6033933"/>
              <a:ext cx="0" cy="3246120"/>
            </a:xfrm>
            <a:custGeom>
              <a:avLst/>
              <a:gdLst/>
              <a:ahLst/>
              <a:cxnLst/>
              <a:rect l="l" t="t" r="r" b="b"/>
              <a:pathLst>
                <a:path h="3246120">
                  <a:moveTo>
                    <a:pt x="0" y="3245691"/>
                  </a:moveTo>
                  <a:lnTo>
                    <a:pt x="0" y="0"/>
                  </a:lnTo>
                </a:path>
              </a:pathLst>
            </a:custGeom>
            <a:ln w="18732">
              <a:solidFill>
                <a:srgbClr val="D9D9D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6" name="object 16"/>
          <p:cNvGrpSpPr/>
          <p:nvPr/>
        </p:nvGrpSpPr>
        <p:grpSpPr>
          <a:xfrm>
            <a:off x="6940919" y="6024939"/>
            <a:ext cx="31750" cy="3266440"/>
            <a:chOff x="6940919" y="6024939"/>
            <a:chExt cx="31750" cy="3266440"/>
          </a:xfrm>
        </p:grpSpPr>
        <p:sp>
          <p:nvSpPr>
            <p:cNvPr id="17" name="object 17"/>
            <p:cNvSpPr/>
            <p:nvPr/>
          </p:nvSpPr>
          <p:spPr>
            <a:xfrm>
              <a:off x="6944168" y="6033929"/>
              <a:ext cx="19050" cy="3246120"/>
            </a:xfrm>
            <a:custGeom>
              <a:avLst/>
              <a:gdLst/>
              <a:ahLst/>
              <a:cxnLst/>
              <a:rect l="l" t="t" r="r" b="b"/>
              <a:pathLst>
                <a:path w="19050" h="3246120">
                  <a:moveTo>
                    <a:pt x="0" y="3245691"/>
                  </a:moveTo>
                  <a:lnTo>
                    <a:pt x="18732" y="3245691"/>
                  </a:lnTo>
                  <a:lnTo>
                    <a:pt x="18732" y="0"/>
                  </a:lnTo>
                  <a:lnTo>
                    <a:pt x="0" y="0"/>
                  </a:lnTo>
                  <a:lnTo>
                    <a:pt x="0" y="3245691"/>
                  </a:lnTo>
                  <a:close/>
                </a:path>
              </a:pathLst>
            </a:custGeom>
            <a:solidFill>
              <a:srgbClr val="D9D9D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6940919" y="6024939"/>
              <a:ext cx="31750" cy="3266440"/>
            </a:xfrm>
            <a:custGeom>
              <a:avLst/>
              <a:gdLst/>
              <a:ahLst/>
              <a:cxnLst/>
              <a:rect l="l" t="t" r="r" b="b"/>
              <a:pathLst>
                <a:path w="31750" h="3266440">
                  <a:moveTo>
                    <a:pt x="0" y="3265994"/>
                  </a:moveTo>
                  <a:lnTo>
                    <a:pt x="31213" y="3265994"/>
                  </a:lnTo>
                  <a:lnTo>
                    <a:pt x="31213" y="0"/>
                  </a:lnTo>
                  <a:lnTo>
                    <a:pt x="0" y="0"/>
                  </a:lnTo>
                  <a:lnTo>
                    <a:pt x="0" y="3265994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9" name="object 19"/>
          <p:cNvSpPr txBox="1"/>
          <p:nvPr/>
        </p:nvSpPr>
        <p:spPr>
          <a:xfrm>
            <a:off x="2174259" y="9397024"/>
            <a:ext cx="184150" cy="29527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1750" b="1" spc="10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endParaRPr sz="175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3116275" y="9397024"/>
            <a:ext cx="184150" cy="29527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1750" b="1" spc="10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endParaRPr sz="175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6827472" y="9397024"/>
            <a:ext cx="342900" cy="29527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1750" b="1" spc="-25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25</a:t>
            </a:r>
            <a:endParaRPr sz="175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7769713" y="9397024"/>
            <a:ext cx="342900" cy="29527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1750" b="1" spc="-25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30</a:t>
            </a:r>
            <a:endParaRPr sz="175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2666248" y="5264403"/>
            <a:ext cx="4469130" cy="44640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2750" b="1">
                <a:solidFill>
                  <a:srgbClr val="0057A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FZG</a:t>
            </a:r>
            <a:r>
              <a:rPr sz="2750" b="1" spc="-90">
                <a:solidFill>
                  <a:srgbClr val="0057A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750" b="1" spc="-35">
                <a:solidFill>
                  <a:srgbClr val="0057A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Test</a:t>
            </a:r>
            <a:r>
              <a:rPr sz="2750" b="1" spc="-150">
                <a:solidFill>
                  <a:srgbClr val="0057A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750" b="1" spc="-10">
                <a:solidFill>
                  <a:srgbClr val="0057A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C/0.05/90/12</a:t>
            </a:r>
            <a:endParaRPr sz="275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6565027" y="6051643"/>
            <a:ext cx="361637" cy="3222926"/>
          </a:xfrm>
          <a:prstGeom prst="rect">
            <a:avLst/>
          </a:prstGeom>
        </p:spPr>
        <p:txBody>
          <a:bodyPr vert="vert270" wrap="square" lIns="0" tIns="1143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90"/>
              </a:spcBef>
            </a:pPr>
            <a:r>
              <a:rPr lang="de-DE" sz="235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zulässiger Grenzwert</a:t>
            </a:r>
            <a:endParaRPr sz="235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object 5">
            <a:extLst>
              <a:ext uri="{FF2B5EF4-FFF2-40B4-BE49-F238E27FC236}">
                <a16:creationId xmlns:a16="http://schemas.microsoft.com/office/drawing/2014/main" id="{A1504309-C7AA-7BF9-279D-1DA70A5327EA}"/>
              </a:ext>
            </a:extLst>
          </p:cNvPr>
          <p:cNvSpPr txBox="1"/>
          <p:nvPr/>
        </p:nvSpPr>
        <p:spPr>
          <a:xfrm>
            <a:off x="1132334" y="10624084"/>
            <a:ext cx="2059939" cy="31290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sz="1950" b="1" i="1" spc="-10">
                <a:solidFill>
                  <a:srgbClr val="004B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www.ravenol.de</a:t>
            </a:r>
            <a:endParaRPr sz="195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object 25">
            <a:extLst>
              <a:ext uri="{FF2B5EF4-FFF2-40B4-BE49-F238E27FC236}">
                <a16:creationId xmlns:a16="http://schemas.microsoft.com/office/drawing/2014/main" id="{B35DC59A-FF77-471A-A185-E81FB669780D}"/>
              </a:ext>
            </a:extLst>
          </p:cNvPr>
          <p:cNvSpPr txBox="1"/>
          <p:nvPr/>
        </p:nvSpPr>
        <p:spPr>
          <a:xfrm>
            <a:off x="2245322" y="9726124"/>
            <a:ext cx="5652247" cy="44640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590"/>
              </a:spcBef>
            </a:pPr>
            <a:r>
              <a:rPr lang="de-DE" sz="2750" b="1">
                <a:solidFill>
                  <a:srgbClr val="0057A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Verschleißmasse [mg]</a:t>
            </a:r>
            <a:endParaRPr lang="de-DE" sz="275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object 20">
            <a:extLst>
              <a:ext uri="{FF2B5EF4-FFF2-40B4-BE49-F238E27FC236}">
                <a16:creationId xmlns:a16="http://schemas.microsoft.com/office/drawing/2014/main" id="{AA440237-107C-4600-BFD9-44C5CFA68ED4}"/>
              </a:ext>
            </a:extLst>
          </p:cNvPr>
          <p:cNvSpPr txBox="1"/>
          <p:nvPr/>
        </p:nvSpPr>
        <p:spPr>
          <a:xfrm>
            <a:off x="4032250" y="9402314"/>
            <a:ext cx="316634" cy="284693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lang="en-US" sz="1750" b="1" spc="10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</a:t>
            </a:r>
            <a:endParaRPr sz="175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object 20">
            <a:extLst>
              <a:ext uri="{FF2B5EF4-FFF2-40B4-BE49-F238E27FC236}">
                <a16:creationId xmlns:a16="http://schemas.microsoft.com/office/drawing/2014/main" id="{62071608-E720-42A8-98EF-C8242FE2A3B1}"/>
              </a:ext>
            </a:extLst>
          </p:cNvPr>
          <p:cNvSpPr txBox="1"/>
          <p:nvPr/>
        </p:nvSpPr>
        <p:spPr>
          <a:xfrm>
            <a:off x="4983637" y="9401328"/>
            <a:ext cx="316634" cy="284693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lang="en-US" sz="1750" b="1" spc="10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15</a:t>
            </a:r>
            <a:endParaRPr sz="175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object 20">
            <a:extLst>
              <a:ext uri="{FF2B5EF4-FFF2-40B4-BE49-F238E27FC236}">
                <a16:creationId xmlns:a16="http://schemas.microsoft.com/office/drawing/2014/main" id="{AE0EA3FC-4BA5-499E-BF71-2952E8CC13A2}"/>
              </a:ext>
            </a:extLst>
          </p:cNvPr>
          <p:cNvSpPr txBox="1"/>
          <p:nvPr/>
        </p:nvSpPr>
        <p:spPr>
          <a:xfrm>
            <a:off x="5924722" y="9401327"/>
            <a:ext cx="316634" cy="284693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lang="en-US" sz="1750" b="1" spc="10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</a:t>
            </a:r>
            <a:endParaRPr sz="175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object 23">
            <a:extLst>
              <a:ext uri="{FF2B5EF4-FFF2-40B4-BE49-F238E27FC236}">
                <a16:creationId xmlns:a16="http://schemas.microsoft.com/office/drawing/2014/main" id="{F16D67AA-5FC1-4DA8-A788-A56C92863F14}"/>
              </a:ext>
            </a:extLst>
          </p:cNvPr>
          <p:cNvSpPr txBox="1"/>
          <p:nvPr/>
        </p:nvSpPr>
        <p:spPr>
          <a:xfrm>
            <a:off x="1190660" y="6184595"/>
            <a:ext cx="903605" cy="284693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lang="de-DE" sz="1750" b="1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Stufe 1</a:t>
            </a:r>
            <a:endParaRPr sz="175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object 23">
            <a:extLst>
              <a:ext uri="{FF2B5EF4-FFF2-40B4-BE49-F238E27FC236}">
                <a16:creationId xmlns:a16="http://schemas.microsoft.com/office/drawing/2014/main" id="{BCB00880-E4C5-4984-92AE-4C915DC990D2}"/>
              </a:ext>
            </a:extLst>
          </p:cNvPr>
          <p:cNvSpPr txBox="1"/>
          <p:nvPr/>
        </p:nvSpPr>
        <p:spPr>
          <a:xfrm>
            <a:off x="1190660" y="6843491"/>
            <a:ext cx="903605" cy="284693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lang="de-DE" sz="1750" b="1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Stufe 2</a:t>
            </a:r>
            <a:endParaRPr sz="175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object 23">
            <a:extLst>
              <a:ext uri="{FF2B5EF4-FFF2-40B4-BE49-F238E27FC236}">
                <a16:creationId xmlns:a16="http://schemas.microsoft.com/office/drawing/2014/main" id="{B0B79330-107E-4D08-B513-1E6C48D26E68}"/>
              </a:ext>
            </a:extLst>
          </p:cNvPr>
          <p:cNvSpPr txBox="1"/>
          <p:nvPr/>
        </p:nvSpPr>
        <p:spPr>
          <a:xfrm>
            <a:off x="1182162" y="7498226"/>
            <a:ext cx="903605" cy="284693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lang="de-DE" sz="1750" b="1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Stufe 3</a:t>
            </a:r>
            <a:endParaRPr sz="175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object 23">
            <a:extLst>
              <a:ext uri="{FF2B5EF4-FFF2-40B4-BE49-F238E27FC236}">
                <a16:creationId xmlns:a16="http://schemas.microsoft.com/office/drawing/2014/main" id="{1E307595-6FB2-4DF5-A0E4-35CAFE9BA3DF}"/>
              </a:ext>
            </a:extLst>
          </p:cNvPr>
          <p:cNvSpPr txBox="1"/>
          <p:nvPr/>
        </p:nvSpPr>
        <p:spPr>
          <a:xfrm>
            <a:off x="1192611" y="8157564"/>
            <a:ext cx="903605" cy="284693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lang="de-DE" sz="1750" b="1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Stufe 4</a:t>
            </a:r>
          </a:p>
        </p:txBody>
      </p:sp>
      <p:sp>
        <p:nvSpPr>
          <p:cNvPr id="37" name="object 23">
            <a:extLst>
              <a:ext uri="{FF2B5EF4-FFF2-40B4-BE49-F238E27FC236}">
                <a16:creationId xmlns:a16="http://schemas.microsoft.com/office/drawing/2014/main" id="{A9D7281B-8A60-415E-9348-70907390F53A}"/>
              </a:ext>
            </a:extLst>
          </p:cNvPr>
          <p:cNvSpPr txBox="1"/>
          <p:nvPr/>
        </p:nvSpPr>
        <p:spPr>
          <a:xfrm>
            <a:off x="1190660" y="8810823"/>
            <a:ext cx="903605" cy="284693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lang="de-DE" sz="1750" b="1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Stufe 5</a:t>
            </a:r>
            <a:endParaRPr sz="175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132334" y="785628"/>
            <a:ext cx="9890125" cy="6286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de-DE" dirty="0"/>
              <a:t>RAVENOL SWT | SCHAUMVERHALTEN</a:t>
            </a:r>
            <a:endParaRPr spc="-40" dirty="0"/>
          </a:p>
        </p:txBody>
      </p:sp>
      <p:sp>
        <p:nvSpPr>
          <p:cNvPr id="3" name="object 3"/>
          <p:cNvSpPr txBox="1"/>
          <p:nvPr/>
        </p:nvSpPr>
        <p:spPr>
          <a:xfrm>
            <a:off x="1132334" y="1863906"/>
            <a:ext cx="9435465" cy="103060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lang="de-DE" sz="3300" dirty="0">
                <a:latin typeface="Arial" panose="020B0604020202020204" pitchFamily="34" charset="0"/>
                <a:cs typeface="Arial" panose="020B0604020202020204" pitchFamily="34" charset="0"/>
              </a:rPr>
              <a:t>Die Formulierung von RAVENOL SWT überzeugt durch ihre sehr geringe Schaumneigung</a:t>
            </a:r>
            <a:endParaRPr sz="33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2380902" y="4506874"/>
            <a:ext cx="9557385" cy="0"/>
          </a:xfrm>
          <a:custGeom>
            <a:avLst/>
            <a:gdLst/>
            <a:ahLst/>
            <a:cxnLst/>
            <a:rect l="l" t="t" r="r" b="b"/>
            <a:pathLst>
              <a:path w="9557385">
                <a:moveTo>
                  <a:pt x="0" y="0"/>
                </a:moveTo>
                <a:lnTo>
                  <a:pt x="9557321" y="0"/>
                </a:lnTo>
              </a:path>
            </a:pathLst>
          </a:custGeom>
          <a:ln w="16627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2028804" y="8715644"/>
            <a:ext cx="166370" cy="253916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1550" b="1" spc="10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endParaRPr sz="155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826568" y="7260308"/>
            <a:ext cx="447675" cy="253916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1550" b="1" spc="-25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250</a:t>
            </a:r>
            <a:endParaRPr sz="155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826568" y="5804971"/>
            <a:ext cx="447675" cy="253916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1550" b="1" spc="-25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500</a:t>
            </a:r>
            <a:endParaRPr sz="155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826568" y="4349435"/>
            <a:ext cx="447675" cy="253916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1550" b="1" spc="-25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750</a:t>
            </a:r>
            <a:endParaRPr sz="155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315911" y="4506874"/>
            <a:ext cx="377026" cy="4353962"/>
          </a:xfrm>
          <a:prstGeom prst="rect">
            <a:avLst/>
          </a:prstGeom>
        </p:spPr>
        <p:txBody>
          <a:bodyPr vert="vert270" wrap="square" lIns="0" tIns="1016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80"/>
              </a:spcBef>
            </a:pPr>
            <a:r>
              <a:rPr lang="de-DE" sz="2450" b="1">
                <a:solidFill>
                  <a:srgbClr val="0057A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Schaumvolumen [ml]</a:t>
            </a:r>
            <a:endParaRPr sz="245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2380902" y="3891952"/>
            <a:ext cx="9557385" cy="38984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de-DE" sz="2450" b="1" dirty="0">
                <a:solidFill>
                  <a:srgbClr val="0057A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ASTM D892 Schaumtest nach 5 Minuten</a:t>
            </a:r>
            <a:endParaRPr sz="24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1580904" y="9758875"/>
            <a:ext cx="170815" cy="173355"/>
          </a:xfrm>
          <a:custGeom>
            <a:avLst/>
            <a:gdLst/>
            <a:ahLst/>
            <a:cxnLst/>
            <a:rect l="l" t="t" r="r" b="b"/>
            <a:pathLst>
              <a:path w="170814" h="173354">
                <a:moveTo>
                  <a:pt x="170193" y="0"/>
                </a:moveTo>
                <a:lnTo>
                  <a:pt x="0" y="0"/>
                </a:lnTo>
                <a:lnTo>
                  <a:pt x="0" y="172853"/>
                </a:lnTo>
                <a:lnTo>
                  <a:pt x="170193" y="172853"/>
                </a:lnTo>
                <a:lnTo>
                  <a:pt x="170193" y="0"/>
                </a:lnTo>
                <a:close/>
              </a:path>
            </a:pathLst>
          </a:custGeom>
          <a:solidFill>
            <a:srgbClr val="0057A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5542742" y="9758875"/>
            <a:ext cx="173355" cy="173355"/>
          </a:xfrm>
          <a:custGeom>
            <a:avLst/>
            <a:gdLst/>
            <a:ahLst/>
            <a:cxnLst/>
            <a:rect l="l" t="t" r="r" b="b"/>
            <a:pathLst>
              <a:path w="173354" h="173354">
                <a:moveTo>
                  <a:pt x="172853" y="0"/>
                </a:moveTo>
                <a:lnTo>
                  <a:pt x="0" y="0"/>
                </a:lnTo>
                <a:lnTo>
                  <a:pt x="0" y="172853"/>
                </a:lnTo>
                <a:lnTo>
                  <a:pt x="172853" y="172853"/>
                </a:lnTo>
                <a:lnTo>
                  <a:pt x="172853" y="0"/>
                </a:lnTo>
                <a:close/>
              </a:path>
            </a:pathLst>
          </a:custGeom>
          <a:solidFill>
            <a:srgbClr val="9DC3E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9725295" y="9758875"/>
            <a:ext cx="170815" cy="173355"/>
          </a:xfrm>
          <a:custGeom>
            <a:avLst/>
            <a:gdLst/>
            <a:ahLst/>
            <a:cxnLst/>
            <a:rect l="l" t="t" r="r" b="b"/>
            <a:pathLst>
              <a:path w="170815" h="173354">
                <a:moveTo>
                  <a:pt x="170193" y="0"/>
                </a:moveTo>
                <a:lnTo>
                  <a:pt x="0" y="0"/>
                </a:lnTo>
                <a:lnTo>
                  <a:pt x="0" y="172853"/>
                </a:lnTo>
                <a:lnTo>
                  <a:pt x="170193" y="172853"/>
                </a:lnTo>
                <a:lnTo>
                  <a:pt x="170193" y="0"/>
                </a:lnTo>
                <a:close/>
              </a:path>
            </a:pathLst>
          </a:custGeom>
          <a:solidFill>
            <a:srgbClr val="ED7D31"/>
          </a:solidFill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17" name="object 1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97437345"/>
              </p:ext>
            </p:extLst>
          </p:nvPr>
        </p:nvGraphicFramePr>
        <p:xfrm>
          <a:off x="2351649" y="4905421"/>
          <a:ext cx="9667240" cy="395541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23621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5626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87477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04711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9050">
                      <a:solidFill>
                        <a:srgbClr val="D9D9D9"/>
                      </a:solidFill>
                      <a:prstDash val="solid"/>
                    </a:lnB>
                  </a:tcPr>
                </a:tc>
                <a:tc row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28575">
                      <a:solidFill>
                        <a:srgbClr val="FF0000"/>
                      </a:solidFill>
                      <a:prstDash val="soli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9050">
                      <a:solidFill>
                        <a:srgbClr val="D9D9D9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5415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9050">
                      <a:solidFill>
                        <a:srgbClr val="D9D9D9"/>
                      </a:solidFill>
                      <a:prstDash val="solid"/>
                    </a:lnT>
                    <a:lnB w="19050">
                      <a:solidFill>
                        <a:srgbClr val="D9D9D9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B w="28575">
                      <a:solidFill>
                        <a:srgbClr val="FF0000"/>
                      </a:solidFill>
                      <a:prstDash val="soli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9050">
                      <a:solidFill>
                        <a:srgbClr val="D9D9D9"/>
                      </a:solidFill>
                      <a:prstDash val="solid"/>
                    </a:lnT>
                    <a:lnB w="19050">
                      <a:solidFill>
                        <a:srgbClr val="D9D9D9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144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sz="3350">
                        <a:latin typeface="Times New Roman"/>
                        <a:cs typeface="Times New Roman"/>
                      </a:endParaRPr>
                    </a:p>
                  </a:txBody>
                  <a:tcPr marL="0" marR="0" marT="3810" marB="0">
                    <a:lnT w="19050">
                      <a:solidFill>
                        <a:srgbClr val="D9D9D9"/>
                      </a:solidFill>
                      <a:prstDash val="solid"/>
                    </a:lnT>
                    <a:lnB w="28575">
                      <a:solidFill>
                        <a:srgbClr val="FF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B w="28575">
                      <a:solidFill>
                        <a:srgbClr val="FF0000"/>
                      </a:solidFill>
                      <a:prstDash val="soli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9050">
                      <a:solidFill>
                        <a:srgbClr val="D9D9D9"/>
                      </a:solidFill>
                      <a:prstDash val="solid"/>
                    </a:lnT>
                    <a:lnB w="28575">
                      <a:solidFill>
                        <a:srgbClr val="FF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3975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28575">
                      <a:solidFill>
                        <a:srgbClr val="FF0000"/>
                      </a:solidFill>
                      <a:prstDash val="solid"/>
                    </a:lnT>
                    <a:lnB w="19050">
                      <a:solidFill>
                        <a:srgbClr val="9DC3E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28575">
                      <a:solidFill>
                        <a:srgbClr val="FF0000"/>
                      </a:solidFill>
                      <a:prstDash val="solid"/>
                    </a:lnT>
                    <a:lnB w="19050">
                      <a:solidFill>
                        <a:srgbClr val="D9D9D9"/>
                      </a:solidFill>
                      <a:prstDash val="soli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28575">
                      <a:solidFill>
                        <a:srgbClr val="FF0000"/>
                      </a:solidFill>
                      <a:prstDash val="solid"/>
                    </a:lnT>
                    <a:lnB w="19050">
                      <a:solidFill>
                        <a:srgbClr val="9DC3E6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pSp>
        <p:nvGrpSpPr>
          <p:cNvPr id="18" name="object 18"/>
          <p:cNvGrpSpPr/>
          <p:nvPr/>
        </p:nvGrpSpPr>
        <p:grpSpPr>
          <a:xfrm>
            <a:off x="13080418" y="2337272"/>
            <a:ext cx="2837815" cy="7697470"/>
            <a:chOff x="13080418" y="2337272"/>
            <a:chExt cx="2837815" cy="7697470"/>
          </a:xfrm>
        </p:grpSpPr>
        <p:sp>
          <p:nvSpPr>
            <p:cNvPr id="19" name="object 19"/>
            <p:cNvSpPr/>
            <p:nvPr/>
          </p:nvSpPr>
          <p:spPr>
            <a:xfrm>
              <a:off x="13080418" y="2337272"/>
              <a:ext cx="2837815" cy="7697470"/>
            </a:xfrm>
            <a:custGeom>
              <a:avLst/>
              <a:gdLst/>
              <a:ahLst/>
              <a:cxnLst/>
              <a:rect l="l" t="t" r="r" b="b"/>
              <a:pathLst>
                <a:path w="2837815" h="7697470">
                  <a:moveTo>
                    <a:pt x="2516818" y="0"/>
                  </a:moveTo>
                  <a:lnTo>
                    <a:pt x="2489216" y="61"/>
                  </a:lnTo>
                  <a:lnTo>
                    <a:pt x="350056" y="61"/>
                  </a:lnTo>
                  <a:lnTo>
                    <a:pt x="289750" y="2455"/>
                  </a:lnTo>
                  <a:lnTo>
                    <a:pt x="234582" y="9491"/>
                  </a:lnTo>
                  <a:lnTo>
                    <a:pt x="184737" y="21038"/>
                  </a:lnTo>
                  <a:lnTo>
                    <a:pt x="140402" y="36963"/>
                  </a:lnTo>
                  <a:lnTo>
                    <a:pt x="101764" y="57134"/>
                  </a:lnTo>
                  <a:lnTo>
                    <a:pt x="69009" y="81419"/>
                  </a:lnTo>
                  <a:lnTo>
                    <a:pt x="42322" y="109687"/>
                  </a:lnTo>
                  <a:lnTo>
                    <a:pt x="7900" y="177639"/>
                  </a:lnTo>
                  <a:lnTo>
                    <a:pt x="538" y="217060"/>
                  </a:lnTo>
                  <a:lnTo>
                    <a:pt x="0" y="255854"/>
                  </a:lnTo>
                  <a:lnTo>
                    <a:pt x="6203" y="292052"/>
                  </a:lnTo>
                  <a:lnTo>
                    <a:pt x="39310" y="356763"/>
                  </a:lnTo>
                  <a:lnTo>
                    <a:pt x="66451" y="385327"/>
                  </a:lnTo>
                  <a:lnTo>
                    <a:pt x="100810" y="411398"/>
                  </a:lnTo>
                  <a:lnTo>
                    <a:pt x="142504" y="435002"/>
                  </a:lnTo>
                  <a:lnTo>
                    <a:pt x="191653" y="456165"/>
                  </a:lnTo>
                  <a:lnTo>
                    <a:pt x="248376" y="474913"/>
                  </a:lnTo>
                  <a:lnTo>
                    <a:pt x="312790" y="491271"/>
                  </a:lnTo>
                  <a:lnTo>
                    <a:pt x="313146" y="6439352"/>
                  </a:lnTo>
                  <a:lnTo>
                    <a:pt x="313514" y="6491960"/>
                  </a:lnTo>
                  <a:lnTo>
                    <a:pt x="314664" y="6544600"/>
                  </a:lnTo>
                  <a:lnTo>
                    <a:pt x="316727" y="6597216"/>
                  </a:lnTo>
                  <a:lnTo>
                    <a:pt x="319832" y="6649748"/>
                  </a:lnTo>
                  <a:lnTo>
                    <a:pt x="324110" y="6702140"/>
                  </a:lnTo>
                  <a:lnTo>
                    <a:pt x="329712" y="6750503"/>
                  </a:lnTo>
                  <a:lnTo>
                    <a:pt x="337321" y="6797989"/>
                  </a:lnTo>
                  <a:lnTo>
                    <a:pt x="346920" y="6844766"/>
                  </a:lnTo>
                  <a:lnTo>
                    <a:pt x="358449" y="6890727"/>
                  </a:lnTo>
                  <a:lnTo>
                    <a:pt x="371860" y="6935830"/>
                  </a:lnTo>
                  <a:lnTo>
                    <a:pt x="387103" y="6980039"/>
                  </a:lnTo>
                  <a:lnTo>
                    <a:pt x="404130" y="7023313"/>
                  </a:lnTo>
                  <a:lnTo>
                    <a:pt x="422891" y="7065613"/>
                  </a:lnTo>
                  <a:lnTo>
                    <a:pt x="443338" y="7106901"/>
                  </a:lnTo>
                  <a:lnTo>
                    <a:pt x="465422" y="7147137"/>
                  </a:lnTo>
                  <a:lnTo>
                    <a:pt x="489094" y="7186282"/>
                  </a:lnTo>
                  <a:lnTo>
                    <a:pt x="514305" y="7224298"/>
                  </a:lnTo>
                  <a:lnTo>
                    <a:pt x="541005" y="7261144"/>
                  </a:lnTo>
                  <a:lnTo>
                    <a:pt x="569148" y="7296783"/>
                  </a:lnTo>
                  <a:lnTo>
                    <a:pt x="598682" y="7331174"/>
                  </a:lnTo>
                  <a:lnTo>
                    <a:pt x="629560" y="7364279"/>
                  </a:lnTo>
                  <a:lnTo>
                    <a:pt x="661732" y="7396059"/>
                  </a:lnTo>
                  <a:lnTo>
                    <a:pt x="695150" y="7426474"/>
                  </a:lnTo>
                  <a:lnTo>
                    <a:pt x="729765" y="7455486"/>
                  </a:lnTo>
                  <a:lnTo>
                    <a:pt x="765527" y="7483055"/>
                  </a:lnTo>
                  <a:lnTo>
                    <a:pt x="802388" y="7509143"/>
                  </a:lnTo>
                  <a:lnTo>
                    <a:pt x="840300" y="7533709"/>
                  </a:lnTo>
                  <a:lnTo>
                    <a:pt x="879212" y="7556716"/>
                  </a:lnTo>
                  <a:lnTo>
                    <a:pt x="919076" y="7578124"/>
                  </a:lnTo>
                  <a:lnTo>
                    <a:pt x="959844" y="7597894"/>
                  </a:lnTo>
                  <a:lnTo>
                    <a:pt x="1001466" y="7615987"/>
                  </a:lnTo>
                  <a:lnTo>
                    <a:pt x="1043894" y="7632364"/>
                  </a:lnTo>
                  <a:lnTo>
                    <a:pt x="1087078" y="7646985"/>
                  </a:lnTo>
                  <a:lnTo>
                    <a:pt x="1130969" y="7659812"/>
                  </a:lnTo>
                  <a:lnTo>
                    <a:pt x="1175520" y="7670805"/>
                  </a:lnTo>
                  <a:lnTo>
                    <a:pt x="1220680" y="7679926"/>
                  </a:lnTo>
                  <a:lnTo>
                    <a:pt x="1266401" y="7687135"/>
                  </a:lnTo>
                  <a:lnTo>
                    <a:pt x="1312634" y="7692394"/>
                  </a:lnTo>
                  <a:lnTo>
                    <a:pt x="1359330" y="7695663"/>
                  </a:lnTo>
                  <a:lnTo>
                    <a:pt x="1406441" y="7696902"/>
                  </a:lnTo>
                  <a:lnTo>
                    <a:pt x="1453917" y="7696074"/>
                  </a:lnTo>
                  <a:lnTo>
                    <a:pt x="1501709" y="7693139"/>
                  </a:lnTo>
                  <a:lnTo>
                    <a:pt x="1549769" y="7688057"/>
                  </a:lnTo>
                  <a:lnTo>
                    <a:pt x="1598786" y="7680785"/>
                  </a:lnTo>
                  <a:lnTo>
                    <a:pt x="1646887" y="7671652"/>
                  </a:lnTo>
                  <a:lnTo>
                    <a:pt x="1694043" y="7660694"/>
                  </a:lnTo>
                  <a:lnTo>
                    <a:pt x="1740224" y="7647943"/>
                  </a:lnTo>
                  <a:lnTo>
                    <a:pt x="1785398" y="7633434"/>
                  </a:lnTo>
                  <a:lnTo>
                    <a:pt x="1829536" y="7617201"/>
                  </a:lnTo>
                  <a:lnTo>
                    <a:pt x="1872608" y="7599278"/>
                  </a:lnTo>
                  <a:lnTo>
                    <a:pt x="1914583" y="7579698"/>
                  </a:lnTo>
                  <a:lnTo>
                    <a:pt x="1955432" y="7558497"/>
                  </a:lnTo>
                  <a:lnTo>
                    <a:pt x="1995125" y="7535708"/>
                  </a:lnTo>
                  <a:lnTo>
                    <a:pt x="2033631" y="7511364"/>
                  </a:lnTo>
                  <a:lnTo>
                    <a:pt x="2070920" y="7485501"/>
                  </a:lnTo>
                  <a:lnTo>
                    <a:pt x="2106963" y="7458151"/>
                  </a:lnTo>
                  <a:lnTo>
                    <a:pt x="2141728" y="7429349"/>
                  </a:lnTo>
                  <a:lnTo>
                    <a:pt x="2175186" y="7399129"/>
                  </a:lnTo>
                  <a:lnTo>
                    <a:pt x="2207307" y="7367525"/>
                  </a:lnTo>
                  <a:lnTo>
                    <a:pt x="2238061" y="7334571"/>
                  </a:lnTo>
                  <a:lnTo>
                    <a:pt x="2267418" y="7300301"/>
                  </a:lnTo>
                  <a:lnTo>
                    <a:pt x="2295346" y="7264749"/>
                  </a:lnTo>
                  <a:lnTo>
                    <a:pt x="2321817" y="7227949"/>
                  </a:lnTo>
                  <a:lnTo>
                    <a:pt x="2346801" y="7189935"/>
                  </a:lnTo>
                  <a:lnTo>
                    <a:pt x="2370266" y="7150741"/>
                  </a:lnTo>
                  <a:lnTo>
                    <a:pt x="2392184" y="7110401"/>
                  </a:lnTo>
                  <a:lnTo>
                    <a:pt x="2412523" y="7068948"/>
                  </a:lnTo>
                  <a:lnTo>
                    <a:pt x="2431254" y="7026418"/>
                  </a:lnTo>
                  <a:lnTo>
                    <a:pt x="2448347" y="6982844"/>
                  </a:lnTo>
                  <a:lnTo>
                    <a:pt x="2463771" y="6938260"/>
                  </a:lnTo>
                  <a:lnTo>
                    <a:pt x="2477497" y="6892700"/>
                  </a:lnTo>
                  <a:lnTo>
                    <a:pt x="2489494" y="6846197"/>
                  </a:lnTo>
                  <a:lnTo>
                    <a:pt x="2499732" y="6798787"/>
                  </a:lnTo>
                  <a:lnTo>
                    <a:pt x="2508191" y="6750434"/>
                  </a:lnTo>
                  <a:lnTo>
                    <a:pt x="2514812" y="6701379"/>
                  </a:lnTo>
                  <a:lnTo>
                    <a:pt x="2519593" y="6651449"/>
                  </a:lnTo>
                  <a:lnTo>
                    <a:pt x="2522495" y="6600747"/>
                  </a:lnTo>
                  <a:lnTo>
                    <a:pt x="2523488" y="6549307"/>
                  </a:lnTo>
                  <a:lnTo>
                    <a:pt x="2523948" y="5328012"/>
                  </a:lnTo>
                  <a:lnTo>
                    <a:pt x="2523913" y="4315186"/>
                  </a:lnTo>
                  <a:lnTo>
                    <a:pt x="441876" y="4315186"/>
                  </a:lnTo>
                  <a:lnTo>
                    <a:pt x="441876" y="483428"/>
                  </a:lnTo>
                  <a:lnTo>
                    <a:pt x="2540368" y="483428"/>
                  </a:lnTo>
                  <a:lnTo>
                    <a:pt x="2565225" y="479629"/>
                  </a:lnTo>
                  <a:lnTo>
                    <a:pt x="2651776" y="457358"/>
                  </a:lnTo>
                  <a:lnTo>
                    <a:pt x="2702264" y="435321"/>
                  </a:lnTo>
                  <a:lnTo>
                    <a:pt x="2745403" y="408618"/>
                  </a:lnTo>
                  <a:lnTo>
                    <a:pt x="2780807" y="377662"/>
                  </a:lnTo>
                  <a:lnTo>
                    <a:pt x="2793071" y="362021"/>
                  </a:lnTo>
                  <a:lnTo>
                    <a:pt x="810681" y="362021"/>
                  </a:lnTo>
                  <a:lnTo>
                    <a:pt x="318374" y="360087"/>
                  </a:lnTo>
                  <a:lnTo>
                    <a:pt x="273133" y="358620"/>
                  </a:lnTo>
                  <a:lnTo>
                    <a:pt x="229491" y="352914"/>
                  </a:lnTo>
                  <a:lnTo>
                    <a:pt x="190557" y="340089"/>
                  </a:lnTo>
                  <a:lnTo>
                    <a:pt x="159437" y="317267"/>
                  </a:lnTo>
                  <a:lnTo>
                    <a:pt x="139238" y="281566"/>
                  </a:lnTo>
                  <a:lnTo>
                    <a:pt x="133068" y="230106"/>
                  </a:lnTo>
                  <a:lnTo>
                    <a:pt x="141877" y="183779"/>
                  </a:lnTo>
                  <a:lnTo>
                    <a:pt x="163117" y="151591"/>
                  </a:lnTo>
                  <a:lnTo>
                    <a:pt x="232032" y="119403"/>
                  </a:lnTo>
                  <a:lnTo>
                    <a:pt x="274275" y="114287"/>
                  </a:lnTo>
                  <a:lnTo>
                    <a:pt x="318089" y="113078"/>
                  </a:lnTo>
                  <a:lnTo>
                    <a:pt x="566582" y="113078"/>
                  </a:lnTo>
                  <a:lnTo>
                    <a:pt x="2794569" y="112730"/>
                  </a:lnTo>
                  <a:lnTo>
                    <a:pt x="2763705" y="79367"/>
                  </a:lnTo>
                  <a:lnTo>
                    <a:pt x="2729307" y="53634"/>
                  </a:lnTo>
                  <a:lnTo>
                    <a:pt x="2689625" y="32459"/>
                  </a:lnTo>
                  <a:lnTo>
                    <a:pt x="2645214" y="16259"/>
                  </a:lnTo>
                  <a:lnTo>
                    <a:pt x="2596627" y="5450"/>
                  </a:lnTo>
                  <a:lnTo>
                    <a:pt x="2544419" y="448"/>
                  </a:lnTo>
                  <a:lnTo>
                    <a:pt x="2530619" y="101"/>
                  </a:lnTo>
                  <a:lnTo>
                    <a:pt x="2516818" y="0"/>
                  </a:lnTo>
                  <a:close/>
                </a:path>
                <a:path w="2837815" h="7697470">
                  <a:moveTo>
                    <a:pt x="2540368" y="483428"/>
                  </a:moveTo>
                  <a:lnTo>
                    <a:pt x="2381178" y="483428"/>
                  </a:lnTo>
                  <a:lnTo>
                    <a:pt x="2381178" y="4315186"/>
                  </a:lnTo>
                  <a:lnTo>
                    <a:pt x="2523913" y="4315186"/>
                  </a:lnTo>
                  <a:lnTo>
                    <a:pt x="2523781" y="486046"/>
                  </a:lnTo>
                  <a:lnTo>
                    <a:pt x="2540368" y="483428"/>
                  </a:lnTo>
                  <a:close/>
                </a:path>
                <a:path w="2837815" h="7697470">
                  <a:moveTo>
                    <a:pt x="1408809" y="361338"/>
                  </a:moveTo>
                  <a:lnTo>
                    <a:pt x="810681" y="362021"/>
                  </a:lnTo>
                  <a:lnTo>
                    <a:pt x="2793071" y="362021"/>
                  </a:lnTo>
                  <a:lnTo>
                    <a:pt x="2793258" y="361782"/>
                  </a:lnTo>
                  <a:lnTo>
                    <a:pt x="1971529" y="361782"/>
                  </a:lnTo>
                  <a:lnTo>
                    <a:pt x="1408809" y="361338"/>
                  </a:lnTo>
                  <a:close/>
                </a:path>
                <a:path w="2837815" h="7697470">
                  <a:moveTo>
                    <a:pt x="2794890" y="113217"/>
                  </a:moveTo>
                  <a:lnTo>
                    <a:pt x="2524234" y="113217"/>
                  </a:lnTo>
                  <a:lnTo>
                    <a:pt x="2567653" y="114517"/>
                  </a:lnTo>
                  <a:lnTo>
                    <a:pt x="2609303" y="119880"/>
                  </a:lnTo>
                  <a:lnTo>
                    <a:pt x="2646482" y="131949"/>
                  </a:lnTo>
                  <a:lnTo>
                    <a:pt x="2676485" y="153369"/>
                  </a:lnTo>
                  <a:lnTo>
                    <a:pt x="2696610" y="186785"/>
                  </a:lnTo>
                  <a:lnTo>
                    <a:pt x="2704152" y="234839"/>
                  </a:lnTo>
                  <a:lnTo>
                    <a:pt x="2697153" y="282902"/>
                  </a:lnTo>
                  <a:lnTo>
                    <a:pt x="2677306" y="316749"/>
                  </a:lnTo>
                  <a:lnTo>
                    <a:pt x="2610238" y="351807"/>
                  </a:lnTo>
                  <a:lnTo>
                    <a:pt x="2568600" y="358023"/>
                  </a:lnTo>
                  <a:lnTo>
                    <a:pt x="2525280" y="360034"/>
                  </a:lnTo>
                  <a:lnTo>
                    <a:pt x="1971529" y="361782"/>
                  </a:lnTo>
                  <a:lnTo>
                    <a:pt x="2793258" y="361782"/>
                  </a:lnTo>
                  <a:lnTo>
                    <a:pt x="2808092" y="342864"/>
                  </a:lnTo>
                  <a:lnTo>
                    <a:pt x="2826873" y="304635"/>
                  </a:lnTo>
                  <a:lnTo>
                    <a:pt x="2836765" y="263386"/>
                  </a:lnTo>
                  <a:lnTo>
                    <a:pt x="2837384" y="219531"/>
                  </a:lnTo>
                  <a:lnTo>
                    <a:pt x="2829659" y="179738"/>
                  </a:lnTo>
                  <a:lnTo>
                    <a:pt x="2814435" y="142836"/>
                  </a:lnTo>
                  <a:lnTo>
                    <a:pt x="2794890" y="113217"/>
                  </a:lnTo>
                  <a:close/>
                </a:path>
                <a:path w="2837815" h="7697470">
                  <a:moveTo>
                    <a:pt x="2794569" y="112730"/>
                  </a:moveTo>
                  <a:lnTo>
                    <a:pt x="1471754" y="112730"/>
                  </a:lnTo>
                  <a:lnTo>
                    <a:pt x="2481751" y="113335"/>
                  </a:lnTo>
                  <a:lnTo>
                    <a:pt x="2794890" y="113217"/>
                  </a:lnTo>
                  <a:lnTo>
                    <a:pt x="2794569" y="112730"/>
                  </a:lnTo>
                  <a:close/>
                </a:path>
                <a:path w="2837815" h="7697470">
                  <a:moveTo>
                    <a:pt x="566582" y="113078"/>
                  </a:moveTo>
                  <a:lnTo>
                    <a:pt x="318089" y="113078"/>
                  </a:lnTo>
                  <a:lnTo>
                    <a:pt x="360758" y="113220"/>
                  </a:lnTo>
                  <a:lnTo>
                    <a:pt x="566582" y="113078"/>
                  </a:lnTo>
                  <a:close/>
                </a:path>
              </a:pathLst>
            </a:custGeom>
            <a:solidFill>
              <a:srgbClr val="0057A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13213487" y="2450344"/>
              <a:ext cx="2571115" cy="4202430"/>
            </a:xfrm>
            <a:custGeom>
              <a:avLst/>
              <a:gdLst/>
              <a:ahLst/>
              <a:cxnLst/>
              <a:rect l="l" t="t" r="r" b="b"/>
              <a:pathLst>
                <a:path w="2571115" h="4202430">
                  <a:moveTo>
                    <a:pt x="2248103" y="370344"/>
                  </a:moveTo>
                  <a:lnTo>
                    <a:pt x="308800" y="370344"/>
                  </a:lnTo>
                  <a:lnTo>
                    <a:pt x="308800" y="4202099"/>
                  </a:lnTo>
                  <a:lnTo>
                    <a:pt x="2248103" y="4202099"/>
                  </a:lnTo>
                  <a:lnTo>
                    <a:pt x="2248103" y="370344"/>
                  </a:lnTo>
                  <a:close/>
                </a:path>
                <a:path w="2571115" h="4202430">
                  <a:moveTo>
                    <a:pt x="2571077" y="121754"/>
                  </a:moveTo>
                  <a:lnTo>
                    <a:pt x="2563533" y="73710"/>
                  </a:lnTo>
                  <a:lnTo>
                    <a:pt x="2543416" y="40297"/>
                  </a:lnTo>
                  <a:lnTo>
                    <a:pt x="2476233" y="6807"/>
                  </a:lnTo>
                  <a:lnTo>
                    <a:pt x="2434577" y="1447"/>
                  </a:lnTo>
                  <a:lnTo>
                    <a:pt x="2391156" y="139"/>
                  </a:lnTo>
                  <a:lnTo>
                    <a:pt x="2348674" y="266"/>
                  </a:lnTo>
                  <a:lnTo>
                    <a:pt x="185013" y="0"/>
                  </a:lnTo>
                  <a:lnTo>
                    <a:pt x="141198" y="1206"/>
                  </a:lnTo>
                  <a:lnTo>
                    <a:pt x="98958" y="6324"/>
                  </a:lnTo>
                  <a:lnTo>
                    <a:pt x="60998" y="17919"/>
                  </a:lnTo>
                  <a:lnTo>
                    <a:pt x="8801" y="70713"/>
                  </a:lnTo>
                  <a:lnTo>
                    <a:pt x="0" y="117055"/>
                  </a:lnTo>
                  <a:lnTo>
                    <a:pt x="6159" y="168516"/>
                  </a:lnTo>
                  <a:lnTo>
                    <a:pt x="26365" y="204216"/>
                  </a:lnTo>
                  <a:lnTo>
                    <a:pt x="57480" y="227025"/>
                  </a:lnTo>
                  <a:lnTo>
                    <a:pt x="96418" y="239839"/>
                  </a:lnTo>
                  <a:lnTo>
                    <a:pt x="140055" y="245541"/>
                  </a:lnTo>
                  <a:lnTo>
                    <a:pt x="185305" y="247002"/>
                  </a:lnTo>
                  <a:lnTo>
                    <a:pt x="229031" y="247116"/>
                  </a:lnTo>
                  <a:lnTo>
                    <a:pt x="328714" y="247891"/>
                  </a:lnTo>
                  <a:lnTo>
                    <a:pt x="577926" y="248869"/>
                  </a:lnTo>
                  <a:lnTo>
                    <a:pt x="1275740" y="248323"/>
                  </a:lnTo>
                  <a:lnTo>
                    <a:pt x="2145385" y="248297"/>
                  </a:lnTo>
                  <a:lnTo>
                    <a:pt x="2392210" y="246951"/>
                  </a:lnTo>
                  <a:lnTo>
                    <a:pt x="2435529" y="244944"/>
                  </a:lnTo>
                  <a:lnTo>
                    <a:pt x="2477160" y="238734"/>
                  </a:lnTo>
                  <a:lnTo>
                    <a:pt x="2514333" y="225818"/>
                  </a:lnTo>
                  <a:lnTo>
                    <a:pt x="2564079" y="169837"/>
                  </a:lnTo>
                  <a:lnTo>
                    <a:pt x="2571077" y="121754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21" name="object 21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6173063" y="2336378"/>
            <a:ext cx="2836649" cy="7723694"/>
          </a:xfrm>
          <a:prstGeom prst="rect">
            <a:avLst/>
          </a:prstGeom>
        </p:spPr>
      </p:pic>
      <p:sp>
        <p:nvSpPr>
          <p:cNvPr id="23" name="object 5">
            <a:extLst>
              <a:ext uri="{FF2B5EF4-FFF2-40B4-BE49-F238E27FC236}">
                <a16:creationId xmlns:a16="http://schemas.microsoft.com/office/drawing/2014/main" id="{FA91EB2D-FACD-F76B-6E9A-359D0D18130B}"/>
              </a:ext>
            </a:extLst>
          </p:cNvPr>
          <p:cNvSpPr txBox="1"/>
          <p:nvPr/>
        </p:nvSpPr>
        <p:spPr>
          <a:xfrm>
            <a:off x="1132334" y="10624084"/>
            <a:ext cx="2059939" cy="31290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sz="1950" b="1" i="1" spc="-10">
                <a:solidFill>
                  <a:srgbClr val="004B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www.ravenol.de</a:t>
            </a:r>
            <a:endParaRPr sz="195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object 9">
            <a:extLst>
              <a:ext uri="{FF2B5EF4-FFF2-40B4-BE49-F238E27FC236}">
                <a16:creationId xmlns:a16="http://schemas.microsoft.com/office/drawing/2014/main" id="{3BE157FD-58FE-4433-86D6-21D355C0ED27}"/>
              </a:ext>
            </a:extLst>
          </p:cNvPr>
          <p:cNvSpPr txBox="1"/>
          <p:nvPr/>
        </p:nvSpPr>
        <p:spPr>
          <a:xfrm rot="5400000">
            <a:off x="4825083" y="5436103"/>
            <a:ext cx="323165" cy="5270036"/>
          </a:xfrm>
          <a:prstGeom prst="rect">
            <a:avLst/>
          </a:prstGeom>
        </p:spPr>
        <p:txBody>
          <a:bodyPr vert="vert270" wrap="square" lIns="0" tIns="1016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80"/>
              </a:spcBef>
            </a:pPr>
            <a:r>
              <a:rPr lang="de-DE" sz="21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zulässiger Grenzwert</a:t>
            </a:r>
            <a:endParaRPr lang="de-DE" sz="210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object 10">
            <a:extLst>
              <a:ext uri="{FF2B5EF4-FFF2-40B4-BE49-F238E27FC236}">
                <a16:creationId xmlns:a16="http://schemas.microsoft.com/office/drawing/2014/main" id="{1FD0D2FC-BC74-4C96-B73C-5293E77F8B44}"/>
              </a:ext>
            </a:extLst>
          </p:cNvPr>
          <p:cNvSpPr txBox="1"/>
          <p:nvPr/>
        </p:nvSpPr>
        <p:spPr>
          <a:xfrm>
            <a:off x="1814570" y="9584481"/>
            <a:ext cx="3566161" cy="3898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l">
              <a:lnSpc>
                <a:spcPct val="100000"/>
              </a:lnSpc>
              <a:spcBef>
                <a:spcPts val="1545"/>
              </a:spcBef>
            </a:pPr>
            <a:r>
              <a:rPr lang="de-DE" sz="2450" b="1">
                <a:solidFill>
                  <a:srgbClr val="0057A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SWT mit Entschäumer</a:t>
            </a:r>
            <a:endParaRPr lang="de-DE" sz="245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object 10">
            <a:extLst>
              <a:ext uri="{FF2B5EF4-FFF2-40B4-BE49-F238E27FC236}">
                <a16:creationId xmlns:a16="http://schemas.microsoft.com/office/drawing/2014/main" id="{11A02258-6CEE-49CD-9634-EEF50D6D58A4}"/>
              </a:ext>
            </a:extLst>
          </p:cNvPr>
          <p:cNvSpPr txBox="1"/>
          <p:nvPr/>
        </p:nvSpPr>
        <p:spPr>
          <a:xfrm>
            <a:off x="5778711" y="9578944"/>
            <a:ext cx="3783593" cy="3898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l">
              <a:lnSpc>
                <a:spcPct val="100000"/>
              </a:lnSpc>
              <a:spcBef>
                <a:spcPts val="1545"/>
              </a:spcBef>
            </a:pPr>
            <a:r>
              <a:rPr lang="de-DE" sz="2450" b="1">
                <a:solidFill>
                  <a:srgbClr val="0057A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SWT ohne Entschäumer</a:t>
            </a:r>
            <a:endParaRPr lang="de-DE" sz="245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object 9">
            <a:extLst>
              <a:ext uri="{FF2B5EF4-FFF2-40B4-BE49-F238E27FC236}">
                <a16:creationId xmlns:a16="http://schemas.microsoft.com/office/drawing/2014/main" id="{98FCEC6A-91F3-488F-90DA-3CA49AB8DE4D}"/>
              </a:ext>
            </a:extLst>
          </p:cNvPr>
          <p:cNvSpPr txBox="1"/>
          <p:nvPr/>
        </p:nvSpPr>
        <p:spPr>
          <a:xfrm rot="5400000">
            <a:off x="10824170" y="8539642"/>
            <a:ext cx="754053" cy="2481279"/>
          </a:xfrm>
          <a:prstGeom prst="rect">
            <a:avLst/>
          </a:prstGeom>
        </p:spPr>
        <p:txBody>
          <a:bodyPr vert="vert270" wrap="square" lIns="0" tIns="1016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80"/>
              </a:spcBef>
            </a:pPr>
            <a:r>
              <a:rPr lang="de-DE" sz="2450" b="1" dirty="0">
                <a:solidFill>
                  <a:srgbClr val="0057A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Wettbewerber </a:t>
            </a:r>
            <a:r>
              <a:rPr lang="de-DE" sz="2450" b="1" spc="-10" dirty="0">
                <a:solidFill>
                  <a:srgbClr val="0057A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VG 320</a:t>
            </a:r>
            <a:endParaRPr lang="de-DE" sz="2450" dirty="0">
              <a:solidFill>
                <a:srgbClr val="0057A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object 10">
            <a:extLst>
              <a:ext uri="{FF2B5EF4-FFF2-40B4-BE49-F238E27FC236}">
                <a16:creationId xmlns:a16="http://schemas.microsoft.com/office/drawing/2014/main" id="{984028D2-B9F5-4201-8C84-2300CDAEEF9B}"/>
              </a:ext>
            </a:extLst>
          </p:cNvPr>
          <p:cNvSpPr txBox="1"/>
          <p:nvPr/>
        </p:nvSpPr>
        <p:spPr>
          <a:xfrm>
            <a:off x="2975212" y="9037513"/>
            <a:ext cx="1600200" cy="3898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l">
              <a:lnSpc>
                <a:spcPct val="100000"/>
              </a:lnSpc>
              <a:spcBef>
                <a:spcPts val="1545"/>
              </a:spcBef>
            </a:pPr>
            <a:r>
              <a:rPr lang="de-DE" sz="2450" b="1">
                <a:solidFill>
                  <a:srgbClr val="00376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ISO 150</a:t>
            </a:r>
            <a:endParaRPr lang="de-DE" sz="2450">
              <a:solidFill>
                <a:srgbClr val="00376A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object 10">
            <a:extLst>
              <a:ext uri="{FF2B5EF4-FFF2-40B4-BE49-F238E27FC236}">
                <a16:creationId xmlns:a16="http://schemas.microsoft.com/office/drawing/2014/main" id="{588118B9-63E4-4E05-BE45-E40955D19DD4}"/>
              </a:ext>
            </a:extLst>
          </p:cNvPr>
          <p:cNvSpPr txBox="1"/>
          <p:nvPr/>
        </p:nvSpPr>
        <p:spPr>
          <a:xfrm>
            <a:off x="6165850" y="9036383"/>
            <a:ext cx="1658017" cy="3898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l">
              <a:lnSpc>
                <a:spcPct val="100000"/>
              </a:lnSpc>
              <a:spcBef>
                <a:spcPts val="1545"/>
              </a:spcBef>
            </a:pPr>
            <a:r>
              <a:rPr lang="de-DE" sz="2450" b="1">
                <a:solidFill>
                  <a:srgbClr val="00376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ISO 320</a:t>
            </a:r>
            <a:endParaRPr lang="de-DE" sz="2450">
              <a:solidFill>
                <a:srgbClr val="00376A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object 10">
            <a:extLst>
              <a:ext uri="{FF2B5EF4-FFF2-40B4-BE49-F238E27FC236}">
                <a16:creationId xmlns:a16="http://schemas.microsoft.com/office/drawing/2014/main" id="{478C3115-50F2-4463-8A40-5BC3EBB8D957}"/>
              </a:ext>
            </a:extLst>
          </p:cNvPr>
          <p:cNvSpPr txBox="1"/>
          <p:nvPr/>
        </p:nvSpPr>
        <p:spPr>
          <a:xfrm>
            <a:off x="9351667" y="9036151"/>
            <a:ext cx="1658017" cy="3898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l">
              <a:lnSpc>
                <a:spcPct val="100000"/>
              </a:lnSpc>
              <a:spcBef>
                <a:spcPts val="1545"/>
              </a:spcBef>
            </a:pPr>
            <a:r>
              <a:rPr lang="de-DE" sz="2450" b="1">
                <a:solidFill>
                  <a:srgbClr val="00376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ISO 680</a:t>
            </a:r>
            <a:endParaRPr lang="de-DE" sz="2450">
              <a:solidFill>
                <a:srgbClr val="00376A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object 5">
            <a:extLst>
              <a:ext uri="{FF2B5EF4-FFF2-40B4-BE49-F238E27FC236}">
                <a16:creationId xmlns:a16="http://schemas.microsoft.com/office/drawing/2014/main" id="{662F96C6-9CF6-36BB-3425-037F93FB60EB}"/>
              </a:ext>
            </a:extLst>
          </p:cNvPr>
          <p:cNvSpPr txBox="1"/>
          <p:nvPr/>
        </p:nvSpPr>
        <p:spPr>
          <a:xfrm>
            <a:off x="2028804" y="8715644"/>
            <a:ext cx="166370" cy="253916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1550" b="1" spc="10" dirty="0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endParaRPr sz="15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object 13">
            <a:extLst>
              <a:ext uri="{FF2B5EF4-FFF2-40B4-BE49-F238E27FC236}">
                <a16:creationId xmlns:a16="http://schemas.microsoft.com/office/drawing/2014/main" id="{F5BB9410-83AD-4071-C5D3-0F2EB34E270E}"/>
              </a:ext>
            </a:extLst>
          </p:cNvPr>
          <p:cNvSpPr/>
          <p:nvPr/>
        </p:nvSpPr>
        <p:spPr>
          <a:xfrm>
            <a:off x="3205730" y="8746826"/>
            <a:ext cx="613629" cy="95775"/>
          </a:xfrm>
          <a:custGeom>
            <a:avLst/>
            <a:gdLst/>
            <a:ahLst/>
            <a:cxnLst/>
            <a:rect l="l" t="t" r="r" b="b"/>
            <a:pathLst>
              <a:path w="173354" h="173354">
                <a:moveTo>
                  <a:pt x="172853" y="0"/>
                </a:moveTo>
                <a:lnTo>
                  <a:pt x="0" y="0"/>
                </a:lnTo>
                <a:lnTo>
                  <a:pt x="0" y="172853"/>
                </a:lnTo>
                <a:lnTo>
                  <a:pt x="172853" y="172853"/>
                </a:lnTo>
                <a:lnTo>
                  <a:pt x="172853" y="0"/>
                </a:lnTo>
                <a:close/>
              </a:path>
            </a:pathLst>
          </a:custGeom>
          <a:solidFill>
            <a:srgbClr val="9DC3E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11">
            <a:extLst>
              <a:ext uri="{FF2B5EF4-FFF2-40B4-BE49-F238E27FC236}">
                <a16:creationId xmlns:a16="http://schemas.microsoft.com/office/drawing/2014/main" id="{EC385119-55D9-E051-B89E-D665429E2872}"/>
              </a:ext>
            </a:extLst>
          </p:cNvPr>
          <p:cNvSpPr/>
          <p:nvPr/>
        </p:nvSpPr>
        <p:spPr>
          <a:xfrm>
            <a:off x="2574792" y="8792966"/>
            <a:ext cx="613629" cy="45720"/>
          </a:xfrm>
          <a:custGeom>
            <a:avLst/>
            <a:gdLst/>
            <a:ahLst/>
            <a:cxnLst/>
            <a:rect l="l" t="t" r="r" b="b"/>
            <a:pathLst>
              <a:path w="170814" h="173354">
                <a:moveTo>
                  <a:pt x="170193" y="0"/>
                </a:moveTo>
                <a:lnTo>
                  <a:pt x="0" y="0"/>
                </a:lnTo>
                <a:lnTo>
                  <a:pt x="0" y="172853"/>
                </a:lnTo>
                <a:lnTo>
                  <a:pt x="170193" y="172853"/>
                </a:lnTo>
                <a:lnTo>
                  <a:pt x="170193" y="0"/>
                </a:lnTo>
                <a:close/>
              </a:path>
            </a:pathLst>
          </a:custGeom>
          <a:solidFill>
            <a:srgbClr val="0057A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11">
            <a:extLst>
              <a:ext uri="{FF2B5EF4-FFF2-40B4-BE49-F238E27FC236}">
                <a16:creationId xmlns:a16="http://schemas.microsoft.com/office/drawing/2014/main" id="{DD70EF7B-CCB1-1193-72BB-63D0F98933F1}"/>
              </a:ext>
            </a:extLst>
          </p:cNvPr>
          <p:cNvSpPr/>
          <p:nvPr/>
        </p:nvSpPr>
        <p:spPr>
          <a:xfrm>
            <a:off x="5896006" y="8792966"/>
            <a:ext cx="613629" cy="45719"/>
          </a:xfrm>
          <a:custGeom>
            <a:avLst/>
            <a:gdLst/>
            <a:ahLst/>
            <a:cxnLst/>
            <a:rect l="l" t="t" r="r" b="b"/>
            <a:pathLst>
              <a:path w="170814" h="173354">
                <a:moveTo>
                  <a:pt x="170193" y="0"/>
                </a:moveTo>
                <a:lnTo>
                  <a:pt x="0" y="0"/>
                </a:lnTo>
                <a:lnTo>
                  <a:pt x="0" y="172853"/>
                </a:lnTo>
                <a:lnTo>
                  <a:pt x="170193" y="172853"/>
                </a:lnTo>
                <a:lnTo>
                  <a:pt x="170193" y="0"/>
                </a:lnTo>
                <a:close/>
              </a:path>
            </a:pathLst>
          </a:custGeom>
          <a:solidFill>
            <a:srgbClr val="0057A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13">
            <a:extLst>
              <a:ext uri="{FF2B5EF4-FFF2-40B4-BE49-F238E27FC236}">
                <a16:creationId xmlns:a16="http://schemas.microsoft.com/office/drawing/2014/main" id="{2AE020A9-5C89-DE6A-C543-7AFEFD9D455D}"/>
              </a:ext>
            </a:extLst>
          </p:cNvPr>
          <p:cNvSpPr/>
          <p:nvPr/>
        </p:nvSpPr>
        <p:spPr>
          <a:xfrm>
            <a:off x="6542805" y="8742910"/>
            <a:ext cx="613629" cy="95775"/>
          </a:xfrm>
          <a:custGeom>
            <a:avLst/>
            <a:gdLst/>
            <a:ahLst/>
            <a:cxnLst/>
            <a:rect l="l" t="t" r="r" b="b"/>
            <a:pathLst>
              <a:path w="173354" h="173354">
                <a:moveTo>
                  <a:pt x="172853" y="0"/>
                </a:moveTo>
                <a:lnTo>
                  <a:pt x="0" y="0"/>
                </a:lnTo>
                <a:lnTo>
                  <a:pt x="0" y="172853"/>
                </a:lnTo>
                <a:lnTo>
                  <a:pt x="172853" y="172853"/>
                </a:lnTo>
                <a:lnTo>
                  <a:pt x="172853" y="0"/>
                </a:lnTo>
                <a:close/>
              </a:path>
            </a:pathLst>
          </a:custGeom>
          <a:solidFill>
            <a:srgbClr val="9DC3E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13">
            <a:extLst>
              <a:ext uri="{FF2B5EF4-FFF2-40B4-BE49-F238E27FC236}">
                <a16:creationId xmlns:a16="http://schemas.microsoft.com/office/drawing/2014/main" id="{C5490FC8-3DC0-4B2D-57A6-E25676653B3F}"/>
              </a:ext>
            </a:extLst>
          </p:cNvPr>
          <p:cNvSpPr/>
          <p:nvPr/>
        </p:nvSpPr>
        <p:spPr>
          <a:xfrm>
            <a:off x="10145601" y="8742910"/>
            <a:ext cx="613629" cy="117926"/>
          </a:xfrm>
          <a:custGeom>
            <a:avLst/>
            <a:gdLst/>
            <a:ahLst/>
            <a:cxnLst/>
            <a:rect l="l" t="t" r="r" b="b"/>
            <a:pathLst>
              <a:path w="173354" h="173354">
                <a:moveTo>
                  <a:pt x="172853" y="0"/>
                </a:moveTo>
                <a:lnTo>
                  <a:pt x="0" y="0"/>
                </a:lnTo>
                <a:lnTo>
                  <a:pt x="0" y="172853"/>
                </a:lnTo>
                <a:lnTo>
                  <a:pt x="172853" y="172853"/>
                </a:lnTo>
                <a:lnTo>
                  <a:pt x="172853" y="0"/>
                </a:lnTo>
                <a:close/>
              </a:path>
            </a:pathLst>
          </a:custGeom>
          <a:solidFill>
            <a:srgbClr val="9DC3E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11">
            <a:extLst>
              <a:ext uri="{FF2B5EF4-FFF2-40B4-BE49-F238E27FC236}">
                <a16:creationId xmlns:a16="http://schemas.microsoft.com/office/drawing/2014/main" id="{48E89DD6-D0C8-DEAD-0A76-237EC7E9648B}"/>
              </a:ext>
            </a:extLst>
          </p:cNvPr>
          <p:cNvSpPr/>
          <p:nvPr/>
        </p:nvSpPr>
        <p:spPr>
          <a:xfrm>
            <a:off x="9508575" y="8810174"/>
            <a:ext cx="613629" cy="45719"/>
          </a:xfrm>
          <a:custGeom>
            <a:avLst/>
            <a:gdLst/>
            <a:ahLst/>
            <a:cxnLst/>
            <a:rect l="l" t="t" r="r" b="b"/>
            <a:pathLst>
              <a:path w="170814" h="173354">
                <a:moveTo>
                  <a:pt x="170193" y="0"/>
                </a:moveTo>
                <a:lnTo>
                  <a:pt x="0" y="0"/>
                </a:lnTo>
                <a:lnTo>
                  <a:pt x="0" y="172853"/>
                </a:lnTo>
                <a:lnTo>
                  <a:pt x="170193" y="172853"/>
                </a:lnTo>
                <a:lnTo>
                  <a:pt x="170193" y="0"/>
                </a:lnTo>
                <a:close/>
              </a:path>
            </a:pathLst>
          </a:custGeom>
          <a:solidFill>
            <a:srgbClr val="0057A4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132334" y="785628"/>
            <a:ext cx="9890125" cy="6286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de-DE" dirty="0"/>
              <a:t>RAVENOL SWT | SCHAUMVERHALTEN</a:t>
            </a:r>
            <a:endParaRPr spc="-40" dirty="0"/>
          </a:p>
        </p:txBody>
      </p:sp>
      <p:sp>
        <p:nvSpPr>
          <p:cNvPr id="3" name="object 3"/>
          <p:cNvSpPr txBox="1"/>
          <p:nvPr/>
        </p:nvSpPr>
        <p:spPr>
          <a:xfrm>
            <a:off x="1132334" y="1845413"/>
            <a:ext cx="17835109" cy="2274341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de-DE" sz="3300" spc="-10" dirty="0">
                <a:latin typeface="Arial" panose="020B0604020202020204" pitchFamily="34" charset="0"/>
                <a:cs typeface="Arial" panose="020B0604020202020204" pitchFamily="34" charset="0"/>
              </a:rPr>
              <a:t>Die Formulierung von RAVENOL SWT überzeugt durch ihre sehr geringe Schaumneigung</a:t>
            </a:r>
            <a:endParaRPr sz="33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09245" indent="-297180">
              <a:lnSpc>
                <a:spcPct val="100000"/>
              </a:lnSpc>
              <a:spcBef>
                <a:spcPts val="2320"/>
              </a:spcBef>
              <a:buChar char="•"/>
              <a:tabLst>
                <a:tab pos="309880" algn="l"/>
              </a:tabLst>
            </a:pPr>
            <a:r>
              <a:rPr lang="de-DE" sz="2800" spc="-10" dirty="0">
                <a:latin typeface="Arial" panose="020B0604020202020204" pitchFamily="34" charset="0"/>
                <a:cs typeface="Arial" panose="020B0604020202020204" pitchFamily="34" charset="0"/>
              </a:rPr>
              <a:t>Schaumverhalten und Luftabscheidevermögen stellen häufig eine Optimierungsherausforderung dar</a:t>
            </a:r>
            <a:endParaRPr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09245" indent="-297180">
              <a:lnSpc>
                <a:spcPct val="100000"/>
              </a:lnSpc>
              <a:spcBef>
                <a:spcPts val="1265"/>
              </a:spcBef>
              <a:buChar char="•"/>
              <a:tabLst>
                <a:tab pos="309880" algn="l"/>
              </a:tabLst>
            </a:pPr>
            <a:r>
              <a:rPr lang="de-DE" sz="2800" spc="-20" dirty="0">
                <a:latin typeface="Arial" panose="020B0604020202020204" pitchFamily="34" charset="0"/>
                <a:cs typeface="Arial" panose="020B0604020202020204" pitchFamily="34" charset="0"/>
              </a:rPr>
              <a:t>Trotz ihrer sehr </a:t>
            </a:r>
            <a:r>
              <a:rPr lang="de-DE" sz="2800" b="1" spc="-20" dirty="0">
                <a:latin typeface="Arial" panose="020B0604020202020204" pitchFamily="34" charset="0"/>
                <a:cs typeface="Arial" panose="020B0604020202020204" pitchFamily="34" charset="0"/>
              </a:rPr>
              <a:t>guten Schaumeigenschaften ist SWT </a:t>
            </a:r>
            <a:r>
              <a:rPr lang="de-DE" sz="2800" spc="-20" dirty="0">
                <a:latin typeface="Arial" panose="020B0604020202020204" pitchFamily="34" charset="0"/>
                <a:cs typeface="Arial" panose="020B0604020202020204" pitchFamily="34" charset="0"/>
              </a:rPr>
              <a:t>in der Lage,</a:t>
            </a:r>
            <a:r>
              <a:rPr lang="de-DE" sz="2800" b="1" spc="-20" dirty="0">
                <a:latin typeface="Arial" panose="020B0604020202020204" pitchFamily="34" charset="0"/>
                <a:cs typeface="Arial" panose="020B0604020202020204" pitchFamily="34" charset="0"/>
              </a:rPr>
              <a:t> große Mengen Luft in kurzer Zeit abzuscheiden</a:t>
            </a:r>
            <a:endParaRPr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716556" y="4357433"/>
            <a:ext cx="7029184" cy="32702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25"/>
              </a:spcBef>
            </a:pPr>
            <a:r>
              <a:rPr lang="de-DE" sz="1950" b="1" dirty="0">
                <a:solidFill>
                  <a:srgbClr val="004B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ASTM D3427 Luftabscheidung bei 50°C (ISO 320)</a:t>
            </a:r>
            <a:endParaRPr sz="19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270250" y="9197426"/>
            <a:ext cx="1600199" cy="32702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25"/>
              </a:spcBef>
            </a:pPr>
            <a:r>
              <a:rPr sz="1950" b="1" spc="-25">
                <a:solidFill>
                  <a:srgbClr val="004B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SWT</a:t>
            </a:r>
            <a:endParaRPr sz="195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408892" y="9197426"/>
            <a:ext cx="1876425" cy="316112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25"/>
              </a:spcBef>
            </a:pPr>
            <a:r>
              <a:rPr lang="de-DE" sz="1950" b="1" spc="-10">
                <a:solidFill>
                  <a:srgbClr val="DF6D1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Wettbewerber</a:t>
            </a:r>
            <a:endParaRPr sz="195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7681190" y="8369389"/>
            <a:ext cx="906144" cy="32702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25"/>
              </a:spcBef>
            </a:pPr>
            <a:r>
              <a:rPr sz="1950" b="1">
                <a:solidFill>
                  <a:srgbClr val="DF6D1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44</a:t>
            </a:r>
            <a:r>
              <a:rPr sz="1950" b="1" spc="30">
                <a:solidFill>
                  <a:srgbClr val="DF6D1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950" b="1" spc="-25">
                <a:solidFill>
                  <a:srgbClr val="DF6D1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</a:t>
            </a:r>
            <a:endParaRPr sz="195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716555" y="8369389"/>
            <a:ext cx="1136015" cy="32702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25"/>
              </a:spcBef>
            </a:pPr>
            <a:r>
              <a:rPr sz="1950" b="1" spc="-25">
                <a:solidFill>
                  <a:srgbClr val="004B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5:50</a:t>
            </a:r>
            <a:r>
              <a:rPr sz="1950" b="1" spc="-140">
                <a:solidFill>
                  <a:srgbClr val="004B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950" b="1" spc="-25">
                <a:solidFill>
                  <a:srgbClr val="004B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</a:t>
            </a:r>
            <a:endParaRPr sz="195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1693356" y="4247613"/>
            <a:ext cx="6426843" cy="314876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25"/>
              </a:spcBef>
            </a:pPr>
            <a:r>
              <a:rPr lang="de-DE" sz="1950" b="1">
                <a:solidFill>
                  <a:srgbClr val="004B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ASTM D3427 Luftabscheidung bei 75°C (ISO 320)</a:t>
            </a:r>
            <a:endParaRPr sz="195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18120207" y="4949427"/>
            <a:ext cx="0" cy="4069079"/>
          </a:xfrm>
          <a:custGeom>
            <a:avLst/>
            <a:gdLst/>
            <a:ahLst/>
            <a:cxnLst/>
            <a:rect l="l" t="t" r="r" b="b"/>
            <a:pathLst>
              <a:path h="4069079">
                <a:moveTo>
                  <a:pt x="0" y="0"/>
                </a:moveTo>
                <a:lnTo>
                  <a:pt x="0" y="4068514"/>
                </a:lnTo>
              </a:path>
            </a:pathLst>
          </a:custGeom>
          <a:ln w="17674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11702188" y="5277399"/>
            <a:ext cx="320040" cy="361950"/>
          </a:xfrm>
          <a:custGeom>
            <a:avLst/>
            <a:gdLst/>
            <a:ahLst/>
            <a:cxnLst/>
            <a:rect l="l" t="t" r="r" b="b"/>
            <a:pathLst>
              <a:path w="320040" h="361950">
                <a:moveTo>
                  <a:pt x="319487" y="0"/>
                </a:moveTo>
                <a:lnTo>
                  <a:pt x="0" y="0"/>
                </a:lnTo>
                <a:lnTo>
                  <a:pt x="0" y="361905"/>
                </a:lnTo>
                <a:lnTo>
                  <a:pt x="319487" y="361905"/>
                </a:lnTo>
                <a:lnTo>
                  <a:pt x="319487" y="0"/>
                </a:lnTo>
                <a:close/>
              </a:path>
            </a:pathLst>
          </a:custGeom>
          <a:solidFill>
            <a:srgbClr val="0057A4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2" name="object 12"/>
          <p:cNvGrpSpPr/>
          <p:nvPr/>
        </p:nvGrpSpPr>
        <p:grpSpPr>
          <a:xfrm>
            <a:off x="11702188" y="4949427"/>
            <a:ext cx="4266565" cy="2722880"/>
            <a:chOff x="11702188" y="4949427"/>
            <a:chExt cx="4266565" cy="2722880"/>
          </a:xfrm>
        </p:grpSpPr>
        <p:sp>
          <p:nvSpPr>
            <p:cNvPr id="13" name="object 13"/>
            <p:cNvSpPr/>
            <p:nvPr/>
          </p:nvSpPr>
          <p:spPr>
            <a:xfrm>
              <a:off x="13305275" y="4949427"/>
              <a:ext cx="1606550" cy="2364105"/>
            </a:xfrm>
            <a:custGeom>
              <a:avLst/>
              <a:gdLst/>
              <a:ahLst/>
              <a:cxnLst/>
              <a:rect l="l" t="t" r="r" b="b"/>
              <a:pathLst>
                <a:path w="1606550" h="2364104">
                  <a:moveTo>
                    <a:pt x="1605930" y="1707699"/>
                  </a:moveTo>
                  <a:lnTo>
                    <a:pt x="1605930" y="2363638"/>
                  </a:lnTo>
                </a:path>
                <a:path w="1606550" h="2364104">
                  <a:moveTo>
                    <a:pt x="1605930" y="0"/>
                  </a:moveTo>
                  <a:lnTo>
                    <a:pt x="1605930" y="1345805"/>
                  </a:lnTo>
                </a:path>
                <a:path w="1606550" h="2364104">
                  <a:moveTo>
                    <a:pt x="0" y="1707699"/>
                  </a:moveTo>
                  <a:lnTo>
                    <a:pt x="0" y="2363638"/>
                  </a:lnTo>
                </a:path>
                <a:path w="1606550" h="2364104">
                  <a:moveTo>
                    <a:pt x="0" y="0"/>
                  </a:moveTo>
                  <a:lnTo>
                    <a:pt x="0" y="1345805"/>
                  </a:lnTo>
                </a:path>
              </a:pathLst>
            </a:custGeom>
            <a:ln w="17674">
              <a:solidFill>
                <a:srgbClr val="D9D9D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11702186" y="6295243"/>
              <a:ext cx="4266565" cy="1377315"/>
            </a:xfrm>
            <a:custGeom>
              <a:avLst/>
              <a:gdLst/>
              <a:ahLst/>
              <a:cxnLst/>
              <a:rect l="l" t="t" r="r" b="b"/>
              <a:pathLst>
                <a:path w="4266565" h="1377315">
                  <a:moveTo>
                    <a:pt x="3915829" y="0"/>
                  </a:moveTo>
                  <a:lnTo>
                    <a:pt x="0" y="0"/>
                  </a:lnTo>
                  <a:lnTo>
                    <a:pt x="0" y="361886"/>
                  </a:lnTo>
                  <a:lnTo>
                    <a:pt x="3915829" y="361886"/>
                  </a:lnTo>
                  <a:lnTo>
                    <a:pt x="3915829" y="0"/>
                  </a:lnTo>
                  <a:close/>
                </a:path>
                <a:path w="4266565" h="1377315">
                  <a:moveTo>
                    <a:pt x="4266425" y="1017828"/>
                  </a:moveTo>
                  <a:lnTo>
                    <a:pt x="0" y="1017828"/>
                  </a:lnTo>
                  <a:lnTo>
                    <a:pt x="0" y="1376895"/>
                  </a:lnTo>
                  <a:lnTo>
                    <a:pt x="4266425" y="1376895"/>
                  </a:lnTo>
                  <a:lnTo>
                    <a:pt x="4266425" y="1017828"/>
                  </a:lnTo>
                  <a:close/>
                </a:path>
              </a:pathLst>
            </a:custGeom>
            <a:solidFill>
              <a:srgbClr val="ED7D3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aphicFrame>
        <p:nvGraphicFramePr>
          <p:cNvPr id="15" name="object 15"/>
          <p:cNvGraphicFramePr>
            <a:graphicFrameLocks noGrp="1"/>
          </p:cNvGraphicFramePr>
          <p:nvPr/>
        </p:nvGraphicFramePr>
        <p:xfrm>
          <a:off x="11693356" y="4949427"/>
          <a:ext cx="4812664" cy="406654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6033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0591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033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722245">
                <a:tc grid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D9D9D9"/>
                      </a:solidFill>
                      <a:prstDash val="solid"/>
                    </a:lnL>
                    <a:lnR w="19050">
                      <a:solidFill>
                        <a:srgbClr val="D9D9D9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5532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D9D9D9"/>
                      </a:solidFill>
                      <a:prstDash val="solid"/>
                    </a:lnL>
                    <a:lnR w="19050">
                      <a:solidFill>
                        <a:srgbClr val="D9D9D9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D9D9D9"/>
                      </a:solidFill>
                      <a:prstDash val="solid"/>
                    </a:lnL>
                    <a:lnR w="19050">
                      <a:solidFill>
                        <a:srgbClr val="D9D9D9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D9D9D9"/>
                      </a:solidFill>
                      <a:prstDash val="solid"/>
                    </a:lnL>
                    <a:lnR w="19050">
                      <a:solidFill>
                        <a:srgbClr val="D9D9D9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1315">
                <a:tc grid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D9D9D9"/>
                      </a:solidFill>
                      <a:prstDash val="solid"/>
                    </a:lnL>
                    <a:lnR w="19050">
                      <a:solidFill>
                        <a:srgbClr val="D9D9D9"/>
                      </a:solidFill>
                      <a:prstDash val="solid"/>
                    </a:lnR>
                    <a:solidFill>
                      <a:srgbClr val="ED7D3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2766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D9D9D9"/>
                      </a:solidFill>
                      <a:prstDash val="solid"/>
                    </a:lnL>
                    <a:lnR w="19050">
                      <a:solidFill>
                        <a:srgbClr val="D9D9D9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D9D9D9"/>
                      </a:solidFill>
                      <a:prstDash val="solid"/>
                    </a:lnL>
                    <a:lnR w="19050">
                      <a:solidFill>
                        <a:srgbClr val="D9D9D9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D9D9D9"/>
                      </a:solidFill>
                      <a:prstDash val="solid"/>
                    </a:lnL>
                    <a:lnR w="19050">
                      <a:solidFill>
                        <a:srgbClr val="D9D9D9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6" name="object 16"/>
          <p:cNvSpPr txBox="1"/>
          <p:nvPr/>
        </p:nvSpPr>
        <p:spPr>
          <a:xfrm>
            <a:off x="11589104" y="9128290"/>
            <a:ext cx="175260" cy="28003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1650" b="1" spc="10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endParaRPr sz="165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13193467" y="9128290"/>
            <a:ext cx="175260" cy="28003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1650" b="1" spc="10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endParaRPr sz="165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16348757" y="9128290"/>
            <a:ext cx="324485" cy="28003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lang="ru-RU" sz="1650" b="1" spc="-25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15</a:t>
            </a:r>
            <a:endParaRPr lang="ru-RU" sz="165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17953332" y="9128290"/>
            <a:ext cx="324485" cy="28003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1650" b="1" spc="-25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</a:t>
            </a:r>
            <a:endParaRPr sz="165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10450731" y="5133404"/>
            <a:ext cx="1029969" cy="53467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3300" b="1" spc="-25" dirty="0">
                <a:solidFill>
                  <a:srgbClr val="0057A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SWT</a:t>
            </a:r>
            <a:endParaRPr sz="33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10725555" y="5883275"/>
            <a:ext cx="507831" cy="3240828"/>
          </a:xfrm>
          <a:prstGeom prst="rect">
            <a:avLst/>
          </a:prstGeom>
        </p:spPr>
        <p:txBody>
          <a:bodyPr vert="vert270" wrap="square" lIns="0" tIns="14604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14"/>
              </a:spcBef>
            </a:pPr>
            <a:r>
              <a:rPr lang="de-DE" sz="3300" b="1" spc="-10" dirty="0">
                <a:solidFill>
                  <a:srgbClr val="ED7D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Wettbewerber</a:t>
            </a:r>
            <a:endParaRPr sz="33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object 23"/>
          <p:cNvSpPr/>
          <p:nvPr/>
        </p:nvSpPr>
        <p:spPr>
          <a:xfrm>
            <a:off x="7522730" y="6849484"/>
            <a:ext cx="1223010" cy="1365885"/>
          </a:xfrm>
          <a:custGeom>
            <a:avLst/>
            <a:gdLst/>
            <a:ahLst/>
            <a:cxnLst/>
            <a:rect l="l" t="t" r="r" b="b"/>
            <a:pathLst>
              <a:path w="1223009" h="1365884">
                <a:moveTo>
                  <a:pt x="858456" y="783043"/>
                </a:moveTo>
                <a:lnTo>
                  <a:pt x="842314" y="745731"/>
                </a:lnTo>
                <a:lnTo>
                  <a:pt x="802589" y="730364"/>
                </a:lnTo>
                <a:lnTo>
                  <a:pt x="766267" y="730021"/>
                </a:lnTo>
                <a:lnTo>
                  <a:pt x="634479" y="730123"/>
                </a:lnTo>
                <a:lnTo>
                  <a:pt x="634276" y="470903"/>
                </a:lnTo>
                <a:lnTo>
                  <a:pt x="630174" y="449554"/>
                </a:lnTo>
                <a:lnTo>
                  <a:pt x="619150" y="432549"/>
                </a:lnTo>
                <a:lnTo>
                  <a:pt x="602703" y="421195"/>
                </a:lnTo>
                <a:lnTo>
                  <a:pt x="582345" y="416775"/>
                </a:lnTo>
                <a:lnTo>
                  <a:pt x="561860" y="420331"/>
                </a:lnTo>
                <a:lnTo>
                  <a:pt x="533273" y="447763"/>
                </a:lnTo>
                <a:lnTo>
                  <a:pt x="528358" y="574243"/>
                </a:lnTo>
                <a:lnTo>
                  <a:pt x="528345" y="679500"/>
                </a:lnTo>
                <a:lnTo>
                  <a:pt x="528828" y="784771"/>
                </a:lnTo>
                <a:lnTo>
                  <a:pt x="543712" y="822718"/>
                </a:lnTo>
                <a:lnTo>
                  <a:pt x="581748" y="837514"/>
                </a:lnTo>
                <a:lnTo>
                  <a:pt x="637451" y="837946"/>
                </a:lnTo>
                <a:lnTo>
                  <a:pt x="693140" y="838085"/>
                </a:lnTo>
                <a:lnTo>
                  <a:pt x="748842" y="837946"/>
                </a:lnTo>
                <a:lnTo>
                  <a:pt x="804545" y="837526"/>
                </a:lnTo>
                <a:lnTo>
                  <a:pt x="826287" y="833018"/>
                </a:lnTo>
                <a:lnTo>
                  <a:pt x="843521" y="821169"/>
                </a:lnTo>
                <a:lnTo>
                  <a:pt x="854735" y="803884"/>
                </a:lnTo>
                <a:lnTo>
                  <a:pt x="858456" y="783043"/>
                </a:lnTo>
                <a:close/>
              </a:path>
              <a:path w="1223009" h="1365884">
                <a:moveTo>
                  <a:pt x="1222870" y="338378"/>
                </a:moveTo>
                <a:lnTo>
                  <a:pt x="1204506" y="298640"/>
                </a:lnTo>
                <a:lnTo>
                  <a:pt x="1100874" y="194640"/>
                </a:lnTo>
                <a:lnTo>
                  <a:pt x="1066101" y="160210"/>
                </a:lnTo>
                <a:lnTo>
                  <a:pt x="1026401" y="142328"/>
                </a:lnTo>
                <a:lnTo>
                  <a:pt x="1006246" y="146202"/>
                </a:lnTo>
                <a:lnTo>
                  <a:pt x="988339" y="158470"/>
                </a:lnTo>
                <a:lnTo>
                  <a:pt x="976464" y="176428"/>
                </a:lnTo>
                <a:lnTo>
                  <a:pt x="973035" y="196456"/>
                </a:lnTo>
                <a:lnTo>
                  <a:pt x="978065" y="216916"/>
                </a:lnTo>
                <a:lnTo>
                  <a:pt x="991552" y="236181"/>
                </a:lnTo>
                <a:lnTo>
                  <a:pt x="999058" y="243522"/>
                </a:lnTo>
                <a:lnTo>
                  <a:pt x="1006652" y="250469"/>
                </a:lnTo>
                <a:lnTo>
                  <a:pt x="1020889" y="263156"/>
                </a:lnTo>
                <a:lnTo>
                  <a:pt x="949579" y="334035"/>
                </a:lnTo>
                <a:lnTo>
                  <a:pt x="917676" y="310083"/>
                </a:lnTo>
                <a:lnTo>
                  <a:pt x="868527" y="278269"/>
                </a:lnTo>
                <a:lnTo>
                  <a:pt x="825360" y="256019"/>
                </a:lnTo>
                <a:lnTo>
                  <a:pt x="780491" y="237566"/>
                </a:lnTo>
                <a:lnTo>
                  <a:pt x="733945" y="222910"/>
                </a:lnTo>
                <a:lnTo>
                  <a:pt x="685749" y="212090"/>
                </a:lnTo>
                <a:lnTo>
                  <a:pt x="635952" y="205117"/>
                </a:lnTo>
                <a:lnTo>
                  <a:pt x="635952" y="106718"/>
                </a:lnTo>
                <a:lnTo>
                  <a:pt x="639737" y="106718"/>
                </a:lnTo>
                <a:lnTo>
                  <a:pt x="656551" y="106756"/>
                </a:lnTo>
                <a:lnTo>
                  <a:pt x="672020" y="106705"/>
                </a:lnTo>
                <a:lnTo>
                  <a:pt x="719810" y="91655"/>
                </a:lnTo>
                <a:lnTo>
                  <a:pt x="735672" y="52616"/>
                </a:lnTo>
                <a:lnTo>
                  <a:pt x="731227" y="31203"/>
                </a:lnTo>
                <a:lnTo>
                  <a:pt x="719150" y="14643"/>
                </a:lnTo>
                <a:lnTo>
                  <a:pt x="700493" y="3949"/>
                </a:lnTo>
                <a:lnTo>
                  <a:pt x="676338" y="127"/>
                </a:lnTo>
                <a:lnTo>
                  <a:pt x="581342" y="0"/>
                </a:lnTo>
                <a:lnTo>
                  <a:pt x="486333" y="127"/>
                </a:lnTo>
                <a:lnTo>
                  <a:pt x="462153" y="3937"/>
                </a:lnTo>
                <a:lnTo>
                  <a:pt x="443496" y="14592"/>
                </a:lnTo>
                <a:lnTo>
                  <a:pt x="431393" y="31140"/>
                </a:lnTo>
                <a:lnTo>
                  <a:pt x="426872" y="52616"/>
                </a:lnTo>
                <a:lnTo>
                  <a:pt x="430872" y="74460"/>
                </a:lnTo>
                <a:lnTo>
                  <a:pt x="442925" y="91440"/>
                </a:lnTo>
                <a:lnTo>
                  <a:pt x="461899" y="102527"/>
                </a:lnTo>
                <a:lnTo>
                  <a:pt x="486664" y="106680"/>
                </a:lnTo>
                <a:lnTo>
                  <a:pt x="496646" y="106756"/>
                </a:lnTo>
                <a:lnTo>
                  <a:pt x="527354" y="106756"/>
                </a:lnTo>
                <a:lnTo>
                  <a:pt x="527354" y="204025"/>
                </a:lnTo>
                <a:lnTo>
                  <a:pt x="479780" y="210273"/>
                </a:lnTo>
                <a:lnTo>
                  <a:pt x="433438" y="220370"/>
                </a:lnTo>
                <a:lnTo>
                  <a:pt x="388493" y="234162"/>
                </a:lnTo>
                <a:lnTo>
                  <a:pt x="345109" y="251472"/>
                </a:lnTo>
                <a:lnTo>
                  <a:pt x="303479" y="272148"/>
                </a:lnTo>
                <a:lnTo>
                  <a:pt x="263766" y="295998"/>
                </a:lnTo>
                <a:lnTo>
                  <a:pt x="226136" y="322884"/>
                </a:lnTo>
                <a:lnTo>
                  <a:pt x="190766" y="352628"/>
                </a:lnTo>
                <a:lnTo>
                  <a:pt x="157848" y="385064"/>
                </a:lnTo>
                <a:lnTo>
                  <a:pt x="127533" y="420014"/>
                </a:lnTo>
                <a:lnTo>
                  <a:pt x="100012" y="457327"/>
                </a:lnTo>
                <a:lnTo>
                  <a:pt x="75450" y="496836"/>
                </a:lnTo>
                <a:lnTo>
                  <a:pt x="54013" y="538365"/>
                </a:lnTo>
                <a:lnTo>
                  <a:pt x="35890" y="581761"/>
                </a:lnTo>
                <a:lnTo>
                  <a:pt x="21247" y="626846"/>
                </a:lnTo>
                <a:lnTo>
                  <a:pt x="10261" y="673455"/>
                </a:lnTo>
                <a:lnTo>
                  <a:pt x="3111" y="721436"/>
                </a:lnTo>
                <a:lnTo>
                  <a:pt x="0" y="769010"/>
                </a:lnTo>
                <a:lnTo>
                  <a:pt x="749" y="816140"/>
                </a:lnTo>
                <a:lnTo>
                  <a:pt x="5245" y="862596"/>
                </a:lnTo>
                <a:lnTo>
                  <a:pt x="13373" y="908215"/>
                </a:lnTo>
                <a:lnTo>
                  <a:pt x="25019" y="952779"/>
                </a:lnTo>
                <a:lnTo>
                  <a:pt x="40068" y="996099"/>
                </a:lnTo>
                <a:lnTo>
                  <a:pt x="58394" y="1037983"/>
                </a:lnTo>
                <a:lnTo>
                  <a:pt x="79895" y="1078242"/>
                </a:lnTo>
                <a:lnTo>
                  <a:pt x="104432" y="1116672"/>
                </a:lnTo>
                <a:lnTo>
                  <a:pt x="131902" y="1153071"/>
                </a:lnTo>
                <a:lnTo>
                  <a:pt x="162191" y="1187272"/>
                </a:lnTo>
                <a:lnTo>
                  <a:pt x="195173" y="1219047"/>
                </a:lnTo>
                <a:lnTo>
                  <a:pt x="230720" y="1248232"/>
                </a:lnTo>
                <a:lnTo>
                  <a:pt x="268744" y="1274610"/>
                </a:lnTo>
                <a:lnTo>
                  <a:pt x="309118" y="1298003"/>
                </a:lnTo>
                <a:lnTo>
                  <a:pt x="351713" y="1318196"/>
                </a:lnTo>
                <a:lnTo>
                  <a:pt x="396621" y="1335201"/>
                </a:lnTo>
                <a:lnTo>
                  <a:pt x="442036" y="1348371"/>
                </a:lnTo>
                <a:lnTo>
                  <a:pt x="487794" y="1357769"/>
                </a:lnTo>
                <a:lnTo>
                  <a:pt x="533679" y="1363433"/>
                </a:lnTo>
                <a:lnTo>
                  <a:pt x="579526" y="1365415"/>
                </a:lnTo>
                <a:lnTo>
                  <a:pt x="625144" y="1363751"/>
                </a:lnTo>
                <a:lnTo>
                  <a:pt x="670331" y="1358506"/>
                </a:lnTo>
                <a:lnTo>
                  <a:pt x="714895" y="1349717"/>
                </a:lnTo>
                <a:lnTo>
                  <a:pt x="758672" y="1337437"/>
                </a:lnTo>
                <a:lnTo>
                  <a:pt x="801471" y="1321714"/>
                </a:lnTo>
                <a:lnTo>
                  <a:pt x="843076" y="1302575"/>
                </a:lnTo>
                <a:lnTo>
                  <a:pt x="883335" y="1280096"/>
                </a:lnTo>
                <a:lnTo>
                  <a:pt x="915695" y="1258519"/>
                </a:lnTo>
                <a:lnTo>
                  <a:pt x="922032" y="1254302"/>
                </a:lnTo>
                <a:lnTo>
                  <a:pt x="959002" y="1225257"/>
                </a:lnTo>
                <a:lnTo>
                  <a:pt x="994041" y="1192987"/>
                </a:lnTo>
                <a:lnTo>
                  <a:pt x="1026972" y="1157566"/>
                </a:lnTo>
                <a:lnTo>
                  <a:pt x="1052842" y="1124800"/>
                </a:lnTo>
                <a:lnTo>
                  <a:pt x="1076464" y="1089367"/>
                </a:lnTo>
                <a:lnTo>
                  <a:pt x="1097622" y="1051521"/>
                </a:lnTo>
                <a:lnTo>
                  <a:pt x="1116152" y="1011529"/>
                </a:lnTo>
                <a:lnTo>
                  <a:pt x="1131849" y="969645"/>
                </a:lnTo>
                <a:lnTo>
                  <a:pt x="1144524" y="926134"/>
                </a:lnTo>
                <a:lnTo>
                  <a:pt x="1154010" y="881265"/>
                </a:lnTo>
                <a:lnTo>
                  <a:pt x="1160106" y="835279"/>
                </a:lnTo>
                <a:lnTo>
                  <a:pt x="1162634" y="788441"/>
                </a:lnTo>
                <a:lnTo>
                  <a:pt x="1161402" y="741006"/>
                </a:lnTo>
                <a:lnTo>
                  <a:pt x="1156220" y="693254"/>
                </a:lnTo>
                <a:lnTo>
                  <a:pt x="1146911" y="645439"/>
                </a:lnTo>
                <a:lnTo>
                  <a:pt x="1133271" y="597801"/>
                </a:lnTo>
                <a:lnTo>
                  <a:pt x="1115136" y="550621"/>
                </a:lnTo>
                <a:lnTo>
                  <a:pt x="1092301" y="504151"/>
                </a:lnTo>
                <a:lnTo>
                  <a:pt x="1064590" y="458660"/>
                </a:lnTo>
                <a:lnTo>
                  <a:pt x="1056386" y="447586"/>
                </a:lnTo>
                <a:lnTo>
                  <a:pt x="1056386" y="784136"/>
                </a:lnTo>
                <a:lnTo>
                  <a:pt x="1053858" y="832535"/>
                </a:lnTo>
                <a:lnTo>
                  <a:pt x="1046594" y="879563"/>
                </a:lnTo>
                <a:lnTo>
                  <a:pt x="1034821" y="924966"/>
                </a:lnTo>
                <a:lnTo>
                  <a:pt x="1018781" y="968514"/>
                </a:lnTo>
                <a:lnTo>
                  <a:pt x="998715" y="1009954"/>
                </a:lnTo>
                <a:lnTo>
                  <a:pt x="974864" y="1049058"/>
                </a:lnTo>
                <a:lnTo>
                  <a:pt x="947432" y="1085621"/>
                </a:lnTo>
                <a:lnTo>
                  <a:pt x="916800" y="1119263"/>
                </a:lnTo>
                <a:lnTo>
                  <a:pt x="883043" y="1149896"/>
                </a:lnTo>
                <a:lnTo>
                  <a:pt x="846467" y="1177239"/>
                </a:lnTo>
                <a:lnTo>
                  <a:pt x="807313" y="1201026"/>
                </a:lnTo>
                <a:lnTo>
                  <a:pt x="765810" y="1221041"/>
                </a:lnTo>
                <a:lnTo>
                  <a:pt x="722210" y="1237043"/>
                </a:lnTo>
                <a:lnTo>
                  <a:pt x="676744" y="1248778"/>
                </a:lnTo>
                <a:lnTo>
                  <a:pt x="629653" y="1256017"/>
                </a:lnTo>
                <a:lnTo>
                  <a:pt x="581190" y="1258519"/>
                </a:lnTo>
                <a:lnTo>
                  <a:pt x="532815" y="1256118"/>
                </a:lnTo>
                <a:lnTo>
                  <a:pt x="485813" y="1248930"/>
                </a:lnTo>
                <a:lnTo>
                  <a:pt x="440423" y="1237234"/>
                </a:lnTo>
                <a:lnTo>
                  <a:pt x="396875" y="1221257"/>
                </a:lnTo>
                <a:lnTo>
                  <a:pt x="355422" y="1201229"/>
                </a:lnTo>
                <a:lnTo>
                  <a:pt x="316306" y="1177417"/>
                </a:lnTo>
                <a:lnTo>
                  <a:pt x="279755" y="1150048"/>
                </a:lnTo>
                <a:lnTo>
                  <a:pt x="246037" y="1119378"/>
                </a:lnTo>
                <a:lnTo>
                  <a:pt x="215328" y="1085570"/>
                </a:lnTo>
                <a:lnTo>
                  <a:pt x="188023" y="1049045"/>
                </a:lnTo>
                <a:lnTo>
                  <a:pt x="164211" y="1009904"/>
                </a:lnTo>
                <a:lnTo>
                  <a:pt x="144195" y="968400"/>
                </a:lnTo>
                <a:lnTo>
                  <a:pt x="128206" y="924801"/>
                </a:lnTo>
                <a:lnTo>
                  <a:pt x="116484" y="879360"/>
                </a:lnTo>
                <a:lnTo>
                  <a:pt x="109296" y="832294"/>
                </a:lnTo>
                <a:lnTo>
                  <a:pt x="106845" y="783856"/>
                </a:lnTo>
                <a:lnTo>
                  <a:pt x="109308" y="735495"/>
                </a:lnTo>
                <a:lnTo>
                  <a:pt x="116484" y="688505"/>
                </a:lnTo>
                <a:lnTo>
                  <a:pt x="128155" y="643102"/>
                </a:lnTo>
                <a:lnTo>
                  <a:pt x="144030" y="599681"/>
                </a:lnTo>
                <a:lnTo>
                  <a:pt x="163944" y="558304"/>
                </a:lnTo>
                <a:lnTo>
                  <a:pt x="187617" y="519264"/>
                </a:lnTo>
                <a:lnTo>
                  <a:pt x="214820" y="482815"/>
                </a:lnTo>
                <a:lnTo>
                  <a:pt x="245325" y="449173"/>
                </a:lnTo>
                <a:lnTo>
                  <a:pt x="278892" y="418604"/>
                </a:lnTo>
                <a:lnTo>
                  <a:pt x="315264" y="391312"/>
                </a:lnTo>
                <a:lnTo>
                  <a:pt x="354228" y="367563"/>
                </a:lnTo>
                <a:lnTo>
                  <a:pt x="395541" y="347573"/>
                </a:lnTo>
                <a:lnTo>
                  <a:pt x="438962" y="331597"/>
                </a:lnTo>
                <a:lnTo>
                  <a:pt x="484251" y="319862"/>
                </a:lnTo>
                <a:lnTo>
                  <a:pt x="531177" y="312610"/>
                </a:lnTo>
                <a:lnTo>
                  <a:pt x="579501" y="310083"/>
                </a:lnTo>
                <a:lnTo>
                  <a:pt x="628269" y="312445"/>
                </a:lnTo>
                <a:lnTo>
                  <a:pt x="675627" y="319570"/>
                </a:lnTo>
                <a:lnTo>
                  <a:pt x="721347" y="331216"/>
                </a:lnTo>
                <a:lnTo>
                  <a:pt x="765187" y="347129"/>
                </a:lnTo>
                <a:lnTo>
                  <a:pt x="806894" y="367068"/>
                </a:lnTo>
                <a:lnTo>
                  <a:pt x="846239" y="390817"/>
                </a:lnTo>
                <a:lnTo>
                  <a:pt x="882980" y="418109"/>
                </a:lnTo>
                <a:lnTo>
                  <a:pt x="916863" y="448716"/>
                </a:lnTo>
                <a:lnTo>
                  <a:pt x="947661" y="482409"/>
                </a:lnTo>
                <a:lnTo>
                  <a:pt x="975118" y="518934"/>
                </a:lnTo>
                <a:lnTo>
                  <a:pt x="999007" y="558050"/>
                </a:lnTo>
                <a:lnTo>
                  <a:pt x="1019086" y="599516"/>
                </a:lnTo>
                <a:lnTo>
                  <a:pt x="1035113" y="643166"/>
                </a:lnTo>
                <a:lnTo>
                  <a:pt x="1046822" y="688555"/>
                </a:lnTo>
                <a:lnTo>
                  <a:pt x="1053998" y="735647"/>
                </a:lnTo>
                <a:lnTo>
                  <a:pt x="1056386" y="784136"/>
                </a:lnTo>
                <a:lnTo>
                  <a:pt x="1056386" y="447586"/>
                </a:lnTo>
                <a:lnTo>
                  <a:pt x="1031798" y="414388"/>
                </a:lnTo>
                <a:lnTo>
                  <a:pt x="1101521" y="342874"/>
                </a:lnTo>
                <a:lnTo>
                  <a:pt x="1108316" y="350685"/>
                </a:lnTo>
                <a:lnTo>
                  <a:pt x="1115174" y="358648"/>
                </a:lnTo>
                <a:lnTo>
                  <a:pt x="1122222" y="366547"/>
                </a:lnTo>
                <a:lnTo>
                  <a:pt x="1129588" y="374180"/>
                </a:lnTo>
                <a:lnTo>
                  <a:pt x="1148740" y="387299"/>
                </a:lnTo>
                <a:lnTo>
                  <a:pt x="1169416" y="392036"/>
                </a:lnTo>
                <a:lnTo>
                  <a:pt x="1189634" y="388429"/>
                </a:lnTo>
                <a:lnTo>
                  <a:pt x="1207427" y="376478"/>
                </a:lnTo>
                <a:lnTo>
                  <a:pt x="1219352" y="358508"/>
                </a:lnTo>
                <a:lnTo>
                  <a:pt x="1222082" y="342874"/>
                </a:lnTo>
                <a:lnTo>
                  <a:pt x="1222870" y="338378"/>
                </a:lnTo>
                <a:close/>
              </a:path>
            </a:pathLst>
          </a:custGeom>
          <a:solidFill>
            <a:srgbClr val="DF6D1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1673059" y="6849484"/>
            <a:ext cx="1223010" cy="1365885"/>
          </a:xfrm>
          <a:custGeom>
            <a:avLst/>
            <a:gdLst/>
            <a:ahLst/>
            <a:cxnLst/>
            <a:rect l="l" t="t" r="r" b="b"/>
            <a:pathLst>
              <a:path w="1223010" h="1365884">
                <a:moveTo>
                  <a:pt x="858456" y="783043"/>
                </a:moveTo>
                <a:lnTo>
                  <a:pt x="842314" y="745731"/>
                </a:lnTo>
                <a:lnTo>
                  <a:pt x="802589" y="730364"/>
                </a:lnTo>
                <a:lnTo>
                  <a:pt x="766267" y="730021"/>
                </a:lnTo>
                <a:lnTo>
                  <a:pt x="634479" y="730123"/>
                </a:lnTo>
                <a:lnTo>
                  <a:pt x="634276" y="470903"/>
                </a:lnTo>
                <a:lnTo>
                  <a:pt x="630174" y="449554"/>
                </a:lnTo>
                <a:lnTo>
                  <a:pt x="619150" y="432549"/>
                </a:lnTo>
                <a:lnTo>
                  <a:pt x="602703" y="421195"/>
                </a:lnTo>
                <a:lnTo>
                  <a:pt x="582345" y="416775"/>
                </a:lnTo>
                <a:lnTo>
                  <a:pt x="561860" y="420331"/>
                </a:lnTo>
                <a:lnTo>
                  <a:pt x="533273" y="447763"/>
                </a:lnTo>
                <a:lnTo>
                  <a:pt x="528370" y="574243"/>
                </a:lnTo>
                <a:lnTo>
                  <a:pt x="528358" y="679500"/>
                </a:lnTo>
                <a:lnTo>
                  <a:pt x="528828" y="784771"/>
                </a:lnTo>
                <a:lnTo>
                  <a:pt x="543712" y="822718"/>
                </a:lnTo>
                <a:lnTo>
                  <a:pt x="581748" y="837514"/>
                </a:lnTo>
                <a:lnTo>
                  <a:pt x="637451" y="837946"/>
                </a:lnTo>
                <a:lnTo>
                  <a:pt x="693140" y="838085"/>
                </a:lnTo>
                <a:lnTo>
                  <a:pt x="748842" y="837946"/>
                </a:lnTo>
                <a:lnTo>
                  <a:pt x="804545" y="837526"/>
                </a:lnTo>
                <a:lnTo>
                  <a:pt x="826287" y="833018"/>
                </a:lnTo>
                <a:lnTo>
                  <a:pt x="843521" y="821169"/>
                </a:lnTo>
                <a:lnTo>
                  <a:pt x="854735" y="803884"/>
                </a:lnTo>
                <a:lnTo>
                  <a:pt x="858456" y="783043"/>
                </a:lnTo>
                <a:close/>
              </a:path>
              <a:path w="1223010" h="1365884">
                <a:moveTo>
                  <a:pt x="1222883" y="338378"/>
                </a:moveTo>
                <a:lnTo>
                  <a:pt x="1221828" y="334035"/>
                </a:lnTo>
                <a:lnTo>
                  <a:pt x="1217942" y="317830"/>
                </a:lnTo>
                <a:lnTo>
                  <a:pt x="1204506" y="298640"/>
                </a:lnTo>
                <a:lnTo>
                  <a:pt x="1100874" y="194640"/>
                </a:lnTo>
                <a:lnTo>
                  <a:pt x="1066101" y="160210"/>
                </a:lnTo>
                <a:lnTo>
                  <a:pt x="1046962" y="146977"/>
                </a:lnTo>
                <a:lnTo>
                  <a:pt x="1026401" y="142328"/>
                </a:lnTo>
                <a:lnTo>
                  <a:pt x="1006246" y="146202"/>
                </a:lnTo>
                <a:lnTo>
                  <a:pt x="988339" y="158470"/>
                </a:lnTo>
                <a:lnTo>
                  <a:pt x="976464" y="176428"/>
                </a:lnTo>
                <a:lnTo>
                  <a:pt x="973035" y="196456"/>
                </a:lnTo>
                <a:lnTo>
                  <a:pt x="978077" y="216916"/>
                </a:lnTo>
                <a:lnTo>
                  <a:pt x="991565" y="236181"/>
                </a:lnTo>
                <a:lnTo>
                  <a:pt x="999058" y="243522"/>
                </a:lnTo>
                <a:lnTo>
                  <a:pt x="1006652" y="250469"/>
                </a:lnTo>
                <a:lnTo>
                  <a:pt x="1020889" y="263156"/>
                </a:lnTo>
                <a:lnTo>
                  <a:pt x="949579" y="334035"/>
                </a:lnTo>
                <a:lnTo>
                  <a:pt x="917676" y="310083"/>
                </a:lnTo>
                <a:lnTo>
                  <a:pt x="868527" y="278269"/>
                </a:lnTo>
                <a:lnTo>
                  <a:pt x="825360" y="256019"/>
                </a:lnTo>
                <a:lnTo>
                  <a:pt x="780491" y="237566"/>
                </a:lnTo>
                <a:lnTo>
                  <a:pt x="733933" y="222910"/>
                </a:lnTo>
                <a:lnTo>
                  <a:pt x="685749" y="212090"/>
                </a:lnTo>
                <a:lnTo>
                  <a:pt x="635952" y="205117"/>
                </a:lnTo>
                <a:lnTo>
                  <a:pt x="635952" y="106718"/>
                </a:lnTo>
                <a:lnTo>
                  <a:pt x="639737" y="106718"/>
                </a:lnTo>
                <a:lnTo>
                  <a:pt x="656551" y="106756"/>
                </a:lnTo>
                <a:lnTo>
                  <a:pt x="672020" y="106705"/>
                </a:lnTo>
                <a:lnTo>
                  <a:pt x="719810" y="91655"/>
                </a:lnTo>
                <a:lnTo>
                  <a:pt x="735672" y="52616"/>
                </a:lnTo>
                <a:lnTo>
                  <a:pt x="731227" y="31203"/>
                </a:lnTo>
                <a:lnTo>
                  <a:pt x="719150" y="14643"/>
                </a:lnTo>
                <a:lnTo>
                  <a:pt x="700493" y="3949"/>
                </a:lnTo>
                <a:lnTo>
                  <a:pt x="676338" y="127"/>
                </a:lnTo>
                <a:lnTo>
                  <a:pt x="581342" y="0"/>
                </a:lnTo>
                <a:lnTo>
                  <a:pt x="486333" y="127"/>
                </a:lnTo>
                <a:lnTo>
                  <a:pt x="462153" y="3937"/>
                </a:lnTo>
                <a:lnTo>
                  <a:pt x="443496" y="14592"/>
                </a:lnTo>
                <a:lnTo>
                  <a:pt x="431393" y="31140"/>
                </a:lnTo>
                <a:lnTo>
                  <a:pt x="426872" y="52616"/>
                </a:lnTo>
                <a:lnTo>
                  <a:pt x="430872" y="74460"/>
                </a:lnTo>
                <a:lnTo>
                  <a:pt x="442925" y="91440"/>
                </a:lnTo>
                <a:lnTo>
                  <a:pt x="461899" y="102527"/>
                </a:lnTo>
                <a:lnTo>
                  <a:pt x="486664" y="106680"/>
                </a:lnTo>
                <a:lnTo>
                  <a:pt x="496646" y="106756"/>
                </a:lnTo>
                <a:lnTo>
                  <a:pt x="527354" y="106756"/>
                </a:lnTo>
                <a:lnTo>
                  <a:pt x="527354" y="204025"/>
                </a:lnTo>
                <a:lnTo>
                  <a:pt x="479780" y="210273"/>
                </a:lnTo>
                <a:lnTo>
                  <a:pt x="433438" y="220370"/>
                </a:lnTo>
                <a:lnTo>
                  <a:pt x="388493" y="234162"/>
                </a:lnTo>
                <a:lnTo>
                  <a:pt x="345122" y="251472"/>
                </a:lnTo>
                <a:lnTo>
                  <a:pt x="303479" y="272148"/>
                </a:lnTo>
                <a:lnTo>
                  <a:pt x="263766" y="295998"/>
                </a:lnTo>
                <a:lnTo>
                  <a:pt x="226136" y="322884"/>
                </a:lnTo>
                <a:lnTo>
                  <a:pt x="190766" y="352628"/>
                </a:lnTo>
                <a:lnTo>
                  <a:pt x="157848" y="385064"/>
                </a:lnTo>
                <a:lnTo>
                  <a:pt x="127533" y="420014"/>
                </a:lnTo>
                <a:lnTo>
                  <a:pt x="100012" y="457327"/>
                </a:lnTo>
                <a:lnTo>
                  <a:pt x="75450" y="496836"/>
                </a:lnTo>
                <a:lnTo>
                  <a:pt x="54013" y="538365"/>
                </a:lnTo>
                <a:lnTo>
                  <a:pt x="35890" y="581761"/>
                </a:lnTo>
                <a:lnTo>
                  <a:pt x="21247" y="626846"/>
                </a:lnTo>
                <a:lnTo>
                  <a:pt x="10274" y="673455"/>
                </a:lnTo>
                <a:lnTo>
                  <a:pt x="3111" y="721436"/>
                </a:lnTo>
                <a:lnTo>
                  <a:pt x="0" y="769010"/>
                </a:lnTo>
                <a:lnTo>
                  <a:pt x="749" y="816140"/>
                </a:lnTo>
                <a:lnTo>
                  <a:pt x="5245" y="862596"/>
                </a:lnTo>
                <a:lnTo>
                  <a:pt x="13373" y="908215"/>
                </a:lnTo>
                <a:lnTo>
                  <a:pt x="25019" y="952779"/>
                </a:lnTo>
                <a:lnTo>
                  <a:pt x="40068" y="996099"/>
                </a:lnTo>
                <a:lnTo>
                  <a:pt x="58394" y="1037983"/>
                </a:lnTo>
                <a:lnTo>
                  <a:pt x="79895" y="1078242"/>
                </a:lnTo>
                <a:lnTo>
                  <a:pt x="104432" y="1116672"/>
                </a:lnTo>
                <a:lnTo>
                  <a:pt x="131902" y="1153071"/>
                </a:lnTo>
                <a:lnTo>
                  <a:pt x="162191" y="1187272"/>
                </a:lnTo>
                <a:lnTo>
                  <a:pt x="195173" y="1219047"/>
                </a:lnTo>
                <a:lnTo>
                  <a:pt x="230733" y="1248232"/>
                </a:lnTo>
                <a:lnTo>
                  <a:pt x="268744" y="1274610"/>
                </a:lnTo>
                <a:lnTo>
                  <a:pt x="309118" y="1298003"/>
                </a:lnTo>
                <a:lnTo>
                  <a:pt x="351713" y="1318196"/>
                </a:lnTo>
                <a:lnTo>
                  <a:pt x="396621" y="1335201"/>
                </a:lnTo>
                <a:lnTo>
                  <a:pt x="442036" y="1348371"/>
                </a:lnTo>
                <a:lnTo>
                  <a:pt x="487794" y="1357769"/>
                </a:lnTo>
                <a:lnTo>
                  <a:pt x="533679" y="1363433"/>
                </a:lnTo>
                <a:lnTo>
                  <a:pt x="579526" y="1365415"/>
                </a:lnTo>
                <a:lnTo>
                  <a:pt x="625144" y="1363751"/>
                </a:lnTo>
                <a:lnTo>
                  <a:pt x="670331" y="1358506"/>
                </a:lnTo>
                <a:lnTo>
                  <a:pt x="714895" y="1349717"/>
                </a:lnTo>
                <a:lnTo>
                  <a:pt x="758672" y="1337437"/>
                </a:lnTo>
                <a:lnTo>
                  <a:pt x="801471" y="1321714"/>
                </a:lnTo>
                <a:lnTo>
                  <a:pt x="843089" y="1302575"/>
                </a:lnTo>
                <a:lnTo>
                  <a:pt x="883335" y="1280096"/>
                </a:lnTo>
                <a:lnTo>
                  <a:pt x="915708" y="1258519"/>
                </a:lnTo>
                <a:lnTo>
                  <a:pt x="922045" y="1254302"/>
                </a:lnTo>
                <a:lnTo>
                  <a:pt x="959002" y="1225257"/>
                </a:lnTo>
                <a:lnTo>
                  <a:pt x="994041" y="1192987"/>
                </a:lnTo>
                <a:lnTo>
                  <a:pt x="1026972" y="1157566"/>
                </a:lnTo>
                <a:lnTo>
                  <a:pt x="1052842" y="1124800"/>
                </a:lnTo>
                <a:lnTo>
                  <a:pt x="1076464" y="1089367"/>
                </a:lnTo>
                <a:lnTo>
                  <a:pt x="1097622" y="1051521"/>
                </a:lnTo>
                <a:lnTo>
                  <a:pt x="1116152" y="1011529"/>
                </a:lnTo>
                <a:lnTo>
                  <a:pt x="1131849" y="969645"/>
                </a:lnTo>
                <a:lnTo>
                  <a:pt x="1144524" y="926134"/>
                </a:lnTo>
                <a:lnTo>
                  <a:pt x="1154010" y="881265"/>
                </a:lnTo>
                <a:lnTo>
                  <a:pt x="1160106" y="835279"/>
                </a:lnTo>
                <a:lnTo>
                  <a:pt x="1162634" y="788441"/>
                </a:lnTo>
                <a:lnTo>
                  <a:pt x="1161402" y="741006"/>
                </a:lnTo>
                <a:lnTo>
                  <a:pt x="1156220" y="693254"/>
                </a:lnTo>
                <a:lnTo>
                  <a:pt x="1146911" y="645439"/>
                </a:lnTo>
                <a:lnTo>
                  <a:pt x="1133271" y="597801"/>
                </a:lnTo>
                <a:lnTo>
                  <a:pt x="1115136" y="550621"/>
                </a:lnTo>
                <a:lnTo>
                  <a:pt x="1092301" y="504151"/>
                </a:lnTo>
                <a:lnTo>
                  <a:pt x="1064590" y="458660"/>
                </a:lnTo>
                <a:lnTo>
                  <a:pt x="1056386" y="447586"/>
                </a:lnTo>
                <a:lnTo>
                  <a:pt x="1056386" y="784136"/>
                </a:lnTo>
                <a:lnTo>
                  <a:pt x="1053858" y="832535"/>
                </a:lnTo>
                <a:lnTo>
                  <a:pt x="1046594" y="879563"/>
                </a:lnTo>
                <a:lnTo>
                  <a:pt x="1034821" y="924966"/>
                </a:lnTo>
                <a:lnTo>
                  <a:pt x="1018781" y="968514"/>
                </a:lnTo>
                <a:lnTo>
                  <a:pt x="998715" y="1009954"/>
                </a:lnTo>
                <a:lnTo>
                  <a:pt x="974864" y="1049058"/>
                </a:lnTo>
                <a:lnTo>
                  <a:pt x="947432" y="1085621"/>
                </a:lnTo>
                <a:lnTo>
                  <a:pt x="916800" y="1119263"/>
                </a:lnTo>
                <a:lnTo>
                  <a:pt x="883043" y="1149896"/>
                </a:lnTo>
                <a:lnTo>
                  <a:pt x="846467" y="1177239"/>
                </a:lnTo>
                <a:lnTo>
                  <a:pt x="807313" y="1201026"/>
                </a:lnTo>
                <a:lnTo>
                  <a:pt x="765810" y="1221041"/>
                </a:lnTo>
                <a:lnTo>
                  <a:pt x="722210" y="1237043"/>
                </a:lnTo>
                <a:lnTo>
                  <a:pt x="676744" y="1248778"/>
                </a:lnTo>
                <a:lnTo>
                  <a:pt x="629666" y="1256017"/>
                </a:lnTo>
                <a:lnTo>
                  <a:pt x="581190" y="1258519"/>
                </a:lnTo>
                <a:lnTo>
                  <a:pt x="532815" y="1256118"/>
                </a:lnTo>
                <a:lnTo>
                  <a:pt x="485813" y="1248930"/>
                </a:lnTo>
                <a:lnTo>
                  <a:pt x="440423" y="1237234"/>
                </a:lnTo>
                <a:lnTo>
                  <a:pt x="396875" y="1221257"/>
                </a:lnTo>
                <a:lnTo>
                  <a:pt x="355422" y="1201229"/>
                </a:lnTo>
                <a:lnTo>
                  <a:pt x="316306" y="1177417"/>
                </a:lnTo>
                <a:lnTo>
                  <a:pt x="279755" y="1150048"/>
                </a:lnTo>
                <a:lnTo>
                  <a:pt x="246037" y="1119378"/>
                </a:lnTo>
                <a:lnTo>
                  <a:pt x="215328" y="1085570"/>
                </a:lnTo>
                <a:lnTo>
                  <a:pt x="188023" y="1049045"/>
                </a:lnTo>
                <a:lnTo>
                  <a:pt x="164211" y="1009904"/>
                </a:lnTo>
                <a:lnTo>
                  <a:pt x="144195" y="968400"/>
                </a:lnTo>
                <a:lnTo>
                  <a:pt x="128206" y="924801"/>
                </a:lnTo>
                <a:lnTo>
                  <a:pt x="116497" y="879360"/>
                </a:lnTo>
                <a:lnTo>
                  <a:pt x="109296" y="832294"/>
                </a:lnTo>
                <a:lnTo>
                  <a:pt x="106845" y="783856"/>
                </a:lnTo>
                <a:lnTo>
                  <a:pt x="109308" y="735495"/>
                </a:lnTo>
                <a:lnTo>
                  <a:pt x="116484" y="688505"/>
                </a:lnTo>
                <a:lnTo>
                  <a:pt x="128155" y="643102"/>
                </a:lnTo>
                <a:lnTo>
                  <a:pt x="144030" y="599681"/>
                </a:lnTo>
                <a:lnTo>
                  <a:pt x="163944" y="558304"/>
                </a:lnTo>
                <a:lnTo>
                  <a:pt x="187617" y="519264"/>
                </a:lnTo>
                <a:lnTo>
                  <a:pt x="214820" y="482815"/>
                </a:lnTo>
                <a:lnTo>
                  <a:pt x="245325" y="449173"/>
                </a:lnTo>
                <a:lnTo>
                  <a:pt x="278892" y="418604"/>
                </a:lnTo>
                <a:lnTo>
                  <a:pt x="315264" y="391312"/>
                </a:lnTo>
                <a:lnTo>
                  <a:pt x="354228" y="367563"/>
                </a:lnTo>
                <a:lnTo>
                  <a:pt x="395541" y="347573"/>
                </a:lnTo>
                <a:lnTo>
                  <a:pt x="438962" y="331597"/>
                </a:lnTo>
                <a:lnTo>
                  <a:pt x="484251" y="319862"/>
                </a:lnTo>
                <a:lnTo>
                  <a:pt x="531177" y="312610"/>
                </a:lnTo>
                <a:lnTo>
                  <a:pt x="579501" y="310083"/>
                </a:lnTo>
                <a:lnTo>
                  <a:pt x="628269" y="312445"/>
                </a:lnTo>
                <a:lnTo>
                  <a:pt x="675627" y="319570"/>
                </a:lnTo>
                <a:lnTo>
                  <a:pt x="721347" y="331216"/>
                </a:lnTo>
                <a:lnTo>
                  <a:pt x="765187" y="347129"/>
                </a:lnTo>
                <a:lnTo>
                  <a:pt x="806894" y="367068"/>
                </a:lnTo>
                <a:lnTo>
                  <a:pt x="846239" y="390817"/>
                </a:lnTo>
                <a:lnTo>
                  <a:pt x="882980" y="418109"/>
                </a:lnTo>
                <a:lnTo>
                  <a:pt x="916863" y="448716"/>
                </a:lnTo>
                <a:lnTo>
                  <a:pt x="947661" y="482409"/>
                </a:lnTo>
                <a:lnTo>
                  <a:pt x="975118" y="518934"/>
                </a:lnTo>
                <a:lnTo>
                  <a:pt x="999007" y="558050"/>
                </a:lnTo>
                <a:lnTo>
                  <a:pt x="1019086" y="599516"/>
                </a:lnTo>
                <a:lnTo>
                  <a:pt x="1035113" y="643166"/>
                </a:lnTo>
                <a:lnTo>
                  <a:pt x="1046822" y="688555"/>
                </a:lnTo>
                <a:lnTo>
                  <a:pt x="1053998" y="735647"/>
                </a:lnTo>
                <a:lnTo>
                  <a:pt x="1056386" y="784136"/>
                </a:lnTo>
                <a:lnTo>
                  <a:pt x="1056386" y="447586"/>
                </a:lnTo>
                <a:lnTo>
                  <a:pt x="1031811" y="414388"/>
                </a:lnTo>
                <a:lnTo>
                  <a:pt x="1101521" y="342874"/>
                </a:lnTo>
                <a:lnTo>
                  <a:pt x="1108316" y="350685"/>
                </a:lnTo>
                <a:lnTo>
                  <a:pt x="1115174" y="358648"/>
                </a:lnTo>
                <a:lnTo>
                  <a:pt x="1122222" y="366547"/>
                </a:lnTo>
                <a:lnTo>
                  <a:pt x="1129588" y="374180"/>
                </a:lnTo>
                <a:lnTo>
                  <a:pt x="1148740" y="387299"/>
                </a:lnTo>
                <a:lnTo>
                  <a:pt x="1169416" y="392036"/>
                </a:lnTo>
                <a:lnTo>
                  <a:pt x="1189634" y="388429"/>
                </a:lnTo>
                <a:lnTo>
                  <a:pt x="1207439" y="376478"/>
                </a:lnTo>
                <a:lnTo>
                  <a:pt x="1219352" y="358508"/>
                </a:lnTo>
                <a:lnTo>
                  <a:pt x="1222082" y="342874"/>
                </a:lnTo>
                <a:lnTo>
                  <a:pt x="1222883" y="338378"/>
                </a:lnTo>
                <a:close/>
              </a:path>
            </a:pathLst>
          </a:custGeom>
          <a:solidFill>
            <a:srgbClr val="004B9A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5" name="object 25"/>
          <p:cNvGrpSpPr/>
          <p:nvPr/>
        </p:nvGrpSpPr>
        <p:grpSpPr>
          <a:xfrm>
            <a:off x="3044970" y="5224708"/>
            <a:ext cx="2075180" cy="3937000"/>
            <a:chOff x="3044970" y="5224708"/>
            <a:chExt cx="2075180" cy="3937000"/>
          </a:xfrm>
        </p:grpSpPr>
        <p:sp>
          <p:nvSpPr>
            <p:cNvPr id="26" name="object 26"/>
            <p:cNvSpPr/>
            <p:nvPr/>
          </p:nvSpPr>
          <p:spPr>
            <a:xfrm>
              <a:off x="3044970" y="5224708"/>
              <a:ext cx="2075180" cy="3937000"/>
            </a:xfrm>
            <a:custGeom>
              <a:avLst/>
              <a:gdLst/>
              <a:ahLst/>
              <a:cxnLst/>
              <a:rect l="l" t="t" r="r" b="b"/>
              <a:pathLst>
                <a:path w="2075179" h="3937000">
                  <a:moveTo>
                    <a:pt x="1840169" y="0"/>
                  </a:moveTo>
                  <a:lnTo>
                    <a:pt x="1819986" y="43"/>
                  </a:lnTo>
                  <a:lnTo>
                    <a:pt x="255604" y="43"/>
                  </a:lnTo>
                  <a:lnTo>
                    <a:pt x="193741" y="3586"/>
                  </a:lnTo>
                  <a:lnTo>
                    <a:pt x="139665" y="13975"/>
                  </a:lnTo>
                  <a:lnTo>
                    <a:pt x="93775" y="30928"/>
                  </a:lnTo>
                  <a:lnTo>
                    <a:pt x="56467" y="54161"/>
                  </a:lnTo>
                  <a:lnTo>
                    <a:pt x="28137" y="83394"/>
                  </a:lnTo>
                  <a:lnTo>
                    <a:pt x="9182" y="118344"/>
                  </a:lnTo>
                  <a:lnTo>
                    <a:pt x="0" y="158729"/>
                  </a:lnTo>
                  <a:lnTo>
                    <a:pt x="941" y="198677"/>
                  </a:lnTo>
                  <a:lnTo>
                    <a:pt x="33492" y="267050"/>
                  </a:lnTo>
                  <a:lnTo>
                    <a:pt x="65608" y="295588"/>
                  </a:lnTo>
                  <a:lnTo>
                    <a:pt x="108620" y="320433"/>
                  </a:lnTo>
                  <a:lnTo>
                    <a:pt x="162783" y="341641"/>
                  </a:lnTo>
                  <a:lnTo>
                    <a:pt x="228349" y="359267"/>
                  </a:lnTo>
                  <a:lnTo>
                    <a:pt x="228432" y="3936509"/>
                  </a:lnTo>
                  <a:lnTo>
                    <a:pt x="1845371" y="3936509"/>
                  </a:lnTo>
                  <a:lnTo>
                    <a:pt x="1845360" y="3155706"/>
                  </a:lnTo>
                  <a:lnTo>
                    <a:pt x="322754" y="3155706"/>
                  </a:lnTo>
                  <a:lnTo>
                    <a:pt x="322754" y="353529"/>
                  </a:lnTo>
                  <a:lnTo>
                    <a:pt x="1857405" y="353529"/>
                  </a:lnTo>
                  <a:lnTo>
                    <a:pt x="1875564" y="350753"/>
                  </a:lnTo>
                  <a:lnTo>
                    <a:pt x="1951745" y="329490"/>
                  </a:lnTo>
                  <a:lnTo>
                    <a:pt x="1997426" y="305689"/>
                  </a:lnTo>
                  <a:lnTo>
                    <a:pt x="2033219" y="276181"/>
                  </a:lnTo>
                  <a:lnTo>
                    <a:pt x="2041588" y="264739"/>
                  </a:lnTo>
                  <a:lnTo>
                    <a:pt x="621618" y="264739"/>
                  </a:lnTo>
                  <a:lnTo>
                    <a:pt x="219201" y="263133"/>
                  </a:lnTo>
                  <a:lnTo>
                    <a:pt x="173613" y="259263"/>
                  </a:lnTo>
                  <a:lnTo>
                    <a:pt x="133879" y="246018"/>
                  </a:lnTo>
                  <a:lnTo>
                    <a:pt x="106236" y="217616"/>
                  </a:lnTo>
                  <a:lnTo>
                    <a:pt x="96918" y="168278"/>
                  </a:lnTo>
                  <a:lnTo>
                    <a:pt x="108594" y="123846"/>
                  </a:lnTo>
                  <a:lnTo>
                    <a:pt x="136532" y="98214"/>
                  </a:lnTo>
                  <a:lnTo>
                    <a:pt x="175283" y="86251"/>
                  </a:lnTo>
                  <a:lnTo>
                    <a:pt x="219398" y="82822"/>
                  </a:lnTo>
                  <a:lnTo>
                    <a:pt x="2043119" y="82441"/>
                  </a:lnTo>
                  <a:lnTo>
                    <a:pt x="2041601" y="79884"/>
                  </a:lnTo>
                  <a:lnTo>
                    <a:pt x="2008644" y="48231"/>
                  </a:lnTo>
                  <a:lnTo>
                    <a:pt x="1966538" y="23734"/>
                  </a:lnTo>
                  <a:lnTo>
                    <a:pt x="1916651" y="7422"/>
                  </a:lnTo>
                  <a:lnTo>
                    <a:pt x="1860351" y="325"/>
                  </a:lnTo>
                  <a:lnTo>
                    <a:pt x="1850260" y="74"/>
                  </a:lnTo>
                  <a:lnTo>
                    <a:pt x="1840169" y="0"/>
                  </a:lnTo>
                  <a:close/>
                </a:path>
                <a:path w="2075179" h="3937000">
                  <a:moveTo>
                    <a:pt x="1857405" y="353529"/>
                  </a:moveTo>
                  <a:lnTo>
                    <a:pt x="1740973" y="353529"/>
                  </a:lnTo>
                  <a:lnTo>
                    <a:pt x="1740973" y="3155706"/>
                  </a:lnTo>
                  <a:lnTo>
                    <a:pt x="1845360" y="3155706"/>
                  </a:lnTo>
                  <a:lnTo>
                    <a:pt x="1845263" y="355445"/>
                  </a:lnTo>
                  <a:lnTo>
                    <a:pt x="1857405" y="353529"/>
                  </a:lnTo>
                  <a:close/>
                </a:path>
                <a:path w="2075179" h="3937000">
                  <a:moveTo>
                    <a:pt x="1029874" y="264244"/>
                  </a:moveTo>
                  <a:lnTo>
                    <a:pt x="621618" y="264739"/>
                  </a:lnTo>
                  <a:lnTo>
                    <a:pt x="2041588" y="264739"/>
                  </a:lnTo>
                  <a:lnTo>
                    <a:pt x="2041711" y="264571"/>
                  </a:lnTo>
                  <a:lnTo>
                    <a:pt x="1448875" y="264571"/>
                  </a:lnTo>
                  <a:lnTo>
                    <a:pt x="1029874" y="264244"/>
                  </a:lnTo>
                  <a:close/>
                </a:path>
                <a:path w="2075179" h="3937000">
                  <a:moveTo>
                    <a:pt x="2043119" y="82441"/>
                  </a:moveTo>
                  <a:lnTo>
                    <a:pt x="1114026" y="82441"/>
                  </a:lnTo>
                  <a:lnTo>
                    <a:pt x="1858317" y="82936"/>
                  </a:lnTo>
                  <a:lnTo>
                    <a:pt x="1901906" y="86547"/>
                  </a:lnTo>
                  <a:lnTo>
                    <a:pt x="1939860" y="99014"/>
                  </a:lnTo>
                  <a:lnTo>
                    <a:pt x="1966755" y="125642"/>
                  </a:lnTo>
                  <a:lnTo>
                    <a:pt x="1977164" y="171734"/>
                  </a:lnTo>
                  <a:lnTo>
                    <a:pt x="1967254" y="217929"/>
                  </a:lnTo>
                  <a:lnTo>
                    <a:pt x="1940530" y="245183"/>
                  </a:lnTo>
                  <a:lnTo>
                    <a:pt x="1902594" y="258516"/>
                  </a:lnTo>
                  <a:lnTo>
                    <a:pt x="1859048" y="262952"/>
                  </a:lnTo>
                  <a:lnTo>
                    <a:pt x="1448875" y="264571"/>
                  </a:lnTo>
                  <a:lnTo>
                    <a:pt x="2041711" y="264571"/>
                  </a:lnTo>
                  <a:lnTo>
                    <a:pt x="2058456" y="241678"/>
                  </a:lnTo>
                  <a:lnTo>
                    <a:pt x="2072471" y="202893"/>
                  </a:lnTo>
                  <a:lnTo>
                    <a:pt x="2074596" y="160540"/>
                  </a:lnTo>
                  <a:lnTo>
                    <a:pt x="2064041" y="117664"/>
                  </a:lnTo>
                  <a:lnTo>
                    <a:pt x="2043119" y="82441"/>
                  </a:lnTo>
                  <a:close/>
                </a:path>
              </a:pathLst>
            </a:custGeom>
            <a:solidFill>
              <a:srgbClr val="0057A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3141878" y="5307526"/>
              <a:ext cx="1880870" cy="3073400"/>
            </a:xfrm>
            <a:custGeom>
              <a:avLst/>
              <a:gdLst/>
              <a:ahLst/>
              <a:cxnLst/>
              <a:rect l="l" t="t" r="r" b="b"/>
              <a:pathLst>
                <a:path w="1880870" h="3073400">
                  <a:moveTo>
                    <a:pt x="1644053" y="270713"/>
                  </a:moveTo>
                  <a:lnTo>
                    <a:pt x="225831" y="270713"/>
                  </a:lnTo>
                  <a:lnTo>
                    <a:pt x="225831" y="3072879"/>
                  </a:lnTo>
                  <a:lnTo>
                    <a:pt x="1644053" y="3072879"/>
                  </a:lnTo>
                  <a:lnTo>
                    <a:pt x="1644053" y="270713"/>
                  </a:lnTo>
                  <a:close/>
                </a:path>
                <a:path w="1880870" h="3073400">
                  <a:moveTo>
                    <a:pt x="1880247" y="88912"/>
                  </a:moveTo>
                  <a:lnTo>
                    <a:pt x="1869846" y="42824"/>
                  </a:lnTo>
                  <a:lnTo>
                    <a:pt x="1804987" y="3733"/>
                  </a:lnTo>
                  <a:lnTo>
                    <a:pt x="1761401" y="114"/>
                  </a:lnTo>
                  <a:lnTo>
                    <a:pt x="122478" y="0"/>
                  </a:lnTo>
                  <a:lnTo>
                    <a:pt x="78371" y="3429"/>
                  </a:lnTo>
                  <a:lnTo>
                    <a:pt x="39624" y="15405"/>
                  </a:lnTo>
                  <a:lnTo>
                    <a:pt x="11684" y="41033"/>
                  </a:lnTo>
                  <a:lnTo>
                    <a:pt x="0" y="85483"/>
                  </a:lnTo>
                  <a:lnTo>
                    <a:pt x="9321" y="134810"/>
                  </a:lnTo>
                  <a:lnTo>
                    <a:pt x="36969" y="163207"/>
                  </a:lnTo>
                  <a:lnTo>
                    <a:pt x="76695" y="176453"/>
                  </a:lnTo>
                  <a:lnTo>
                    <a:pt x="122288" y="180314"/>
                  </a:lnTo>
                  <a:lnTo>
                    <a:pt x="269557" y="181330"/>
                  </a:lnTo>
                  <a:lnTo>
                    <a:pt x="422643" y="181864"/>
                  </a:lnTo>
                  <a:lnTo>
                    <a:pt x="932954" y="181470"/>
                  </a:lnTo>
                  <a:lnTo>
                    <a:pt x="1509090" y="181610"/>
                  </a:lnTo>
                  <a:lnTo>
                    <a:pt x="1718576" y="180695"/>
                  </a:lnTo>
                  <a:lnTo>
                    <a:pt x="1762137" y="180136"/>
                  </a:lnTo>
                  <a:lnTo>
                    <a:pt x="1805686" y="175704"/>
                  </a:lnTo>
                  <a:lnTo>
                    <a:pt x="1843620" y="162369"/>
                  </a:lnTo>
                  <a:lnTo>
                    <a:pt x="1870341" y="135115"/>
                  </a:lnTo>
                  <a:lnTo>
                    <a:pt x="1880247" y="88912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8" name="object 28"/>
          <p:cNvGrpSpPr/>
          <p:nvPr/>
        </p:nvGrpSpPr>
        <p:grpSpPr>
          <a:xfrm>
            <a:off x="5306244" y="5223751"/>
            <a:ext cx="2074555" cy="3937786"/>
            <a:chOff x="5306244" y="5223751"/>
            <a:chExt cx="2074555" cy="3937786"/>
          </a:xfrm>
        </p:grpSpPr>
        <p:sp>
          <p:nvSpPr>
            <p:cNvPr id="29" name="object 29"/>
            <p:cNvSpPr/>
            <p:nvPr/>
          </p:nvSpPr>
          <p:spPr>
            <a:xfrm>
              <a:off x="5306254" y="5223756"/>
              <a:ext cx="2074545" cy="3937635"/>
            </a:xfrm>
            <a:custGeom>
              <a:avLst/>
              <a:gdLst/>
              <a:ahLst/>
              <a:cxnLst/>
              <a:rect l="l" t="t" r="r" b="b"/>
              <a:pathLst>
                <a:path w="2074545" h="3937634">
                  <a:moveTo>
                    <a:pt x="865736" y="0"/>
                  </a:moveTo>
                  <a:lnTo>
                    <a:pt x="236801" y="398"/>
                  </a:lnTo>
                  <a:lnTo>
                    <a:pt x="186590" y="2892"/>
                  </a:lnTo>
                  <a:lnTo>
                    <a:pt x="112063" y="22305"/>
                  </a:lnTo>
                  <a:lnTo>
                    <a:pt x="68842" y="48347"/>
                  </a:lnTo>
                  <a:lnTo>
                    <a:pt x="34354" y="82257"/>
                  </a:lnTo>
                  <a:lnTo>
                    <a:pt x="10705" y="121703"/>
                  </a:lnTo>
                  <a:lnTo>
                    <a:pt x="0" y="164354"/>
                  </a:lnTo>
                  <a:lnTo>
                    <a:pt x="4268" y="210491"/>
                  </a:lnTo>
                  <a:lnTo>
                    <a:pt x="23200" y="255532"/>
                  </a:lnTo>
                  <a:lnTo>
                    <a:pt x="54921" y="295329"/>
                  </a:lnTo>
                  <a:lnTo>
                    <a:pt x="97556" y="325734"/>
                  </a:lnTo>
                  <a:lnTo>
                    <a:pt x="149231" y="342600"/>
                  </a:lnTo>
                  <a:lnTo>
                    <a:pt x="194415" y="355759"/>
                  </a:lnTo>
                  <a:lnTo>
                    <a:pt x="219728" y="378044"/>
                  </a:lnTo>
                  <a:lnTo>
                    <a:pt x="230761" y="410451"/>
                  </a:lnTo>
                  <a:lnTo>
                    <a:pt x="233102" y="453979"/>
                  </a:lnTo>
                  <a:lnTo>
                    <a:pt x="232677" y="607245"/>
                  </a:lnTo>
                  <a:lnTo>
                    <a:pt x="232234" y="811601"/>
                  </a:lnTo>
                  <a:lnTo>
                    <a:pt x="231917" y="1015957"/>
                  </a:lnTo>
                  <a:lnTo>
                    <a:pt x="231667" y="1271404"/>
                  </a:lnTo>
                  <a:lnTo>
                    <a:pt x="231579" y="3450588"/>
                  </a:lnTo>
                  <a:lnTo>
                    <a:pt x="231242" y="3937461"/>
                  </a:lnTo>
                  <a:lnTo>
                    <a:pt x="1847492" y="3937461"/>
                  </a:lnTo>
                  <a:lnTo>
                    <a:pt x="1846763" y="1271404"/>
                  </a:lnTo>
                  <a:lnTo>
                    <a:pt x="1846658" y="1015957"/>
                  </a:lnTo>
                  <a:lnTo>
                    <a:pt x="1846247" y="474575"/>
                  </a:lnTo>
                  <a:lnTo>
                    <a:pt x="1847949" y="424415"/>
                  </a:lnTo>
                  <a:lnTo>
                    <a:pt x="1858698" y="384003"/>
                  </a:lnTo>
                  <a:lnTo>
                    <a:pt x="1886821" y="354673"/>
                  </a:lnTo>
                  <a:lnTo>
                    <a:pt x="1940642" y="337762"/>
                  </a:lnTo>
                  <a:lnTo>
                    <a:pt x="1986735" y="323769"/>
                  </a:lnTo>
                  <a:lnTo>
                    <a:pt x="2023545" y="298526"/>
                  </a:lnTo>
                  <a:lnTo>
                    <a:pt x="2050690" y="264707"/>
                  </a:lnTo>
                  <a:lnTo>
                    <a:pt x="2067786" y="224987"/>
                  </a:lnTo>
                  <a:lnTo>
                    <a:pt x="2074449" y="182039"/>
                  </a:lnTo>
                  <a:lnTo>
                    <a:pt x="2069758" y="137511"/>
                  </a:lnTo>
                  <a:lnTo>
                    <a:pt x="2053393" y="96974"/>
                  </a:lnTo>
                  <a:lnTo>
                    <a:pt x="2026007" y="61847"/>
                  </a:lnTo>
                  <a:lnTo>
                    <a:pt x="1988251" y="33546"/>
                  </a:lnTo>
                  <a:lnTo>
                    <a:pt x="1940778" y="13489"/>
                  </a:lnTo>
                  <a:lnTo>
                    <a:pt x="1882046" y="2842"/>
                  </a:lnTo>
                  <a:lnTo>
                    <a:pt x="1821766" y="526"/>
                  </a:lnTo>
                  <a:lnTo>
                    <a:pt x="865736" y="0"/>
                  </a:lnTo>
                  <a:close/>
                </a:path>
              </a:pathLst>
            </a:custGeom>
            <a:solidFill>
              <a:srgbClr val="FBFBF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5306244" y="5223751"/>
              <a:ext cx="2074545" cy="3937635"/>
            </a:xfrm>
            <a:custGeom>
              <a:avLst/>
              <a:gdLst/>
              <a:ahLst/>
              <a:cxnLst/>
              <a:rect l="l" t="t" r="r" b="b"/>
              <a:pathLst>
                <a:path w="2074545" h="3937634">
                  <a:moveTo>
                    <a:pt x="1167650" y="0"/>
                  </a:moveTo>
                  <a:lnTo>
                    <a:pt x="236807" y="394"/>
                  </a:lnTo>
                  <a:lnTo>
                    <a:pt x="186594" y="2887"/>
                  </a:lnTo>
                  <a:lnTo>
                    <a:pt x="112064" y="22305"/>
                  </a:lnTo>
                  <a:lnTo>
                    <a:pt x="68845" y="48350"/>
                  </a:lnTo>
                  <a:lnTo>
                    <a:pt x="34359" y="82262"/>
                  </a:lnTo>
                  <a:lnTo>
                    <a:pt x="10709" y="121709"/>
                  </a:lnTo>
                  <a:lnTo>
                    <a:pt x="0" y="164359"/>
                  </a:lnTo>
                  <a:lnTo>
                    <a:pt x="4276" y="210496"/>
                  </a:lnTo>
                  <a:lnTo>
                    <a:pt x="23210" y="255535"/>
                  </a:lnTo>
                  <a:lnTo>
                    <a:pt x="54927" y="295330"/>
                  </a:lnTo>
                  <a:lnTo>
                    <a:pt x="97558" y="325735"/>
                  </a:lnTo>
                  <a:lnTo>
                    <a:pt x="149231" y="342605"/>
                  </a:lnTo>
                  <a:lnTo>
                    <a:pt x="194415" y="355772"/>
                  </a:lnTo>
                  <a:lnTo>
                    <a:pt x="219728" y="378053"/>
                  </a:lnTo>
                  <a:lnTo>
                    <a:pt x="230761" y="410455"/>
                  </a:lnTo>
                  <a:lnTo>
                    <a:pt x="233102" y="453984"/>
                  </a:lnTo>
                  <a:lnTo>
                    <a:pt x="232524" y="672453"/>
                  </a:lnTo>
                  <a:lnTo>
                    <a:pt x="232236" y="811606"/>
                  </a:lnTo>
                  <a:lnTo>
                    <a:pt x="231920" y="1015963"/>
                  </a:lnTo>
                  <a:lnTo>
                    <a:pt x="231675" y="1271409"/>
                  </a:lnTo>
                  <a:lnTo>
                    <a:pt x="231563" y="3474536"/>
                  </a:lnTo>
                  <a:lnTo>
                    <a:pt x="231252" y="3937467"/>
                  </a:lnTo>
                  <a:lnTo>
                    <a:pt x="323525" y="3937467"/>
                  </a:lnTo>
                  <a:lnTo>
                    <a:pt x="323636" y="3474536"/>
                  </a:lnTo>
                  <a:lnTo>
                    <a:pt x="324147" y="2908485"/>
                  </a:lnTo>
                  <a:lnTo>
                    <a:pt x="325308" y="2883593"/>
                  </a:lnTo>
                  <a:lnTo>
                    <a:pt x="328124" y="2858703"/>
                  </a:lnTo>
                  <a:lnTo>
                    <a:pt x="331637" y="2833815"/>
                  </a:lnTo>
                  <a:lnTo>
                    <a:pt x="334890" y="2808928"/>
                  </a:lnTo>
                  <a:lnTo>
                    <a:pt x="332156" y="2801796"/>
                  </a:lnTo>
                  <a:lnTo>
                    <a:pt x="329195" y="2794665"/>
                  </a:lnTo>
                  <a:lnTo>
                    <a:pt x="326825" y="2787541"/>
                  </a:lnTo>
                  <a:lnTo>
                    <a:pt x="325864" y="2780426"/>
                  </a:lnTo>
                  <a:lnTo>
                    <a:pt x="326572" y="2580712"/>
                  </a:lnTo>
                  <a:lnTo>
                    <a:pt x="327698" y="2311812"/>
                  </a:lnTo>
                  <a:lnTo>
                    <a:pt x="329927" y="1831796"/>
                  </a:lnTo>
                  <a:lnTo>
                    <a:pt x="328259" y="1788933"/>
                  </a:lnTo>
                  <a:lnTo>
                    <a:pt x="326473" y="1746070"/>
                  </a:lnTo>
                  <a:lnTo>
                    <a:pt x="325034" y="1703208"/>
                  </a:lnTo>
                  <a:lnTo>
                    <a:pt x="324408" y="1660345"/>
                  </a:lnTo>
                  <a:lnTo>
                    <a:pt x="324287" y="1555019"/>
                  </a:lnTo>
                  <a:lnTo>
                    <a:pt x="324183" y="1015963"/>
                  </a:lnTo>
                  <a:lnTo>
                    <a:pt x="324127" y="930110"/>
                  </a:lnTo>
                  <a:lnTo>
                    <a:pt x="324033" y="850528"/>
                  </a:lnTo>
                  <a:lnTo>
                    <a:pt x="323830" y="749303"/>
                  </a:lnTo>
                  <a:lnTo>
                    <a:pt x="323523" y="648078"/>
                  </a:lnTo>
                  <a:lnTo>
                    <a:pt x="323091" y="546853"/>
                  </a:lnTo>
                  <a:lnTo>
                    <a:pt x="322513" y="445628"/>
                  </a:lnTo>
                  <a:lnTo>
                    <a:pt x="324946" y="403405"/>
                  </a:lnTo>
                  <a:lnTo>
                    <a:pt x="336419" y="374131"/>
                  </a:lnTo>
                  <a:lnTo>
                    <a:pt x="362223" y="357213"/>
                  </a:lnTo>
                  <a:lnTo>
                    <a:pt x="407652" y="352061"/>
                  </a:lnTo>
                  <a:lnTo>
                    <a:pt x="1895170" y="352061"/>
                  </a:lnTo>
                  <a:lnTo>
                    <a:pt x="1940652" y="337768"/>
                  </a:lnTo>
                  <a:lnTo>
                    <a:pt x="1986750" y="323771"/>
                  </a:lnTo>
                  <a:lnTo>
                    <a:pt x="2023562" y="298527"/>
                  </a:lnTo>
                  <a:lnTo>
                    <a:pt x="2049995" y="265596"/>
                  </a:lnTo>
                  <a:lnTo>
                    <a:pt x="1162900" y="265596"/>
                  </a:lnTo>
                  <a:lnTo>
                    <a:pt x="258850" y="264922"/>
                  </a:lnTo>
                  <a:lnTo>
                    <a:pt x="208027" y="262669"/>
                  </a:lnTo>
                  <a:lnTo>
                    <a:pt x="161052" y="249603"/>
                  </a:lnTo>
                  <a:lnTo>
                    <a:pt x="122615" y="218928"/>
                  </a:lnTo>
                  <a:lnTo>
                    <a:pt x="102656" y="179616"/>
                  </a:lnTo>
                  <a:lnTo>
                    <a:pt x="106742" y="159550"/>
                  </a:lnTo>
                  <a:lnTo>
                    <a:pt x="135739" y="119321"/>
                  </a:lnTo>
                  <a:lnTo>
                    <a:pt x="178892" y="96175"/>
                  </a:lnTo>
                  <a:lnTo>
                    <a:pt x="233509" y="88369"/>
                  </a:lnTo>
                  <a:lnTo>
                    <a:pt x="2045523" y="86875"/>
                  </a:lnTo>
                  <a:lnTo>
                    <a:pt x="2026013" y="61852"/>
                  </a:lnTo>
                  <a:lnTo>
                    <a:pt x="1988253" y="33551"/>
                  </a:lnTo>
                  <a:lnTo>
                    <a:pt x="1940778" y="13495"/>
                  </a:lnTo>
                  <a:lnTo>
                    <a:pt x="1882050" y="2843"/>
                  </a:lnTo>
                  <a:lnTo>
                    <a:pt x="1821766" y="532"/>
                  </a:lnTo>
                  <a:lnTo>
                    <a:pt x="1167650" y="0"/>
                  </a:lnTo>
                  <a:close/>
                </a:path>
                <a:path w="2074545" h="3937634">
                  <a:moveTo>
                    <a:pt x="1891503" y="353213"/>
                  </a:moveTo>
                  <a:lnTo>
                    <a:pt x="1696634" y="353213"/>
                  </a:lnTo>
                  <a:lnTo>
                    <a:pt x="1724071" y="356973"/>
                  </a:lnTo>
                  <a:lnTo>
                    <a:pt x="1743473" y="374446"/>
                  </a:lnTo>
                  <a:lnTo>
                    <a:pt x="1750574" y="414802"/>
                  </a:lnTo>
                  <a:lnTo>
                    <a:pt x="1750087" y="474580"/>
                  </a:lnTo>
                  <a:lnTo>
                    <a:pt x="1749772" y="517862"/>
                  </a:lnTo>
                  <a:lnTo>
                    <a:pt x="1749445" y="569392"/>
                  </a:lnTo>
                  <a:lnTo>
                    <a:pt x="1749162" y="620923"/>
                  </a:lnTo>
                  <a:lnTo>
                    <a:pt x="1748716" y="723984"/>
                  </a:lnTo>
                  <a:lnTo>
                    <a:pt x="1748448" y="811606"/>
                  </a:lnTo>
                  <a:lnTo>
                    <a:pt x="1748204" y="930110"/>
                  </a:lnTo>
                  <a:lnTo>
                    <a:pt x="1748082" y="1033174"/>
                  </a:lnTo>
                  <a:lnTo>
                    <a:pt x="1747872" y="1393905"/>
                  </a:lnTo>
                  <a:lnTo>
                    <a:pt x="1747758" y="1496972"/>
                  </a:lnTo>
                  <a:lnTo>
                    <a:pt x="1747653" y="1555019"/>
                  </a:lnTo>
                  <a:lnTo>
                    <a:pt x="1744501" y="1561532"/>
                  </a:lnTo>
                  <a:lnTo>
                    <a:pt x="1742774" y="1568044"/>
                  </a:lnTo>
                  <a:lnTo>
                    <a:pt x="1743658" y="1666968"/>
                  </a:lnTo>
                  <a:lnTo>
                    <a:pt x="1746000" y="1914280"/>
                  </a:lnTo>
                  <a:lnTo>
                    <a:pt x="1746853" y="2013205"/>
                  </a:lnTo>
                  <a:lnTo>
                    <a:pt x="1747236" y="2062668"/>
                  </a:lnTo>
                  <a:lnTo>
                    <a:pt x="1747581" y="2112130"/>
                  </a:lnTo>
                  <a:lnTo>
                    <a:pt x="1747881" y="2161592"/>
                  </a:lnTo>
                  <a:lnTo>
                    <a:pt x="1748131" y="2211054"/>
                  </a:lnTo>
                  <a:lnTo>
                    <a:pt x="1748323" y="2260515"/>
                  </a:lnTo>
                  <a:lnTo>
                    <a:pt x="1748326" y="2331075"/>
                  </a:lnTo>
                  <a:lnTo>
                    <a:pt x="1748243" y="2363110"/>
                  </a:lnTo>
                  <a:lnTo>
                    <a:pt x="1747960" y="2414407"/>
                  </a:lnTo>
                  <a:lnTo>
                    <a:pt x="1747564" y="2465706"/>
                  </a:lnTo>
                  <a:lnTo>
                    <a:pt x="1747089" y="2517005"/>
                  </a:lnTo>
                  <a:lnTo>
                    <a:pt x="1746047" y="2619608"/>
                  </a:lnTo>
                  <a:lnTo>
                    <a:pt x="1745551" y="2670912"/>
                  </a:lnTo>
                  <a:lnTo>
                    <a:pt x="1745119" y="2722219"/>
                  </a:lnTo>
                  <a:lnTo>
                    <a:pt x="1744470" y="2757150"/>
                  </a:lnTo>
                  <a:lnTo>
                    <a:pt x="1745929" y="2774770"/>
                  </a:lnTo>
                  <a:lnTo>
                    <a:pt x="1747507" y="2792399"/>
                  </a:lnTo>
                  <a:lnTo>
                    <a:pt x="1748770" y="2810033"/>
                  </a:lnTo>
                  <a:lnTo>
                    <a:pt x="1749287" y="2827671"/>
                  </a:lnTo>
                  <a:lnTo>
                    <a:pt x="1749914" y="3937467"/>
                  </a:lnTo>
                  <a:lnTo>
                    <a:pt x="1847502" y="3937467"/>
                  </a:lnTo>
                  <a:lnTo>
                    <a:pt x="1847417" y="3783291"/>
                  </a:lnTo>
                  <a:lnTo>
                    <a:pt x="1847301" y="3399977"/>
                  </a:lnTo>
                  <a:lnTo>
                    <a:pt x="1846808" y="1241088"/>
                  </a:lnTo>
                  <a:lnTo>
                    <a:pt x="1846268" y="474580"/>
                  </a:lnTo>
                  <a:lnTo>
                    <a:pt x="1847962" y="424421"/>
                  </a:lnTo>
                  <a:lnTo>
                    <a:pt x="1858714" y="384008"/>
                  </a:lnTo>
                  <a:lnTo>
                    <a:pt x="1886839" y="354679"/>
                  </a:lnTo>
                  <a:lnTo>
                    <a:pt x="1891503" y="353213"/>
                  </a:lnTo>
                  <a:close/>
                </a:path>
                <a:path w="2074545" h="3937634">
                  <a:moveTo>
                    <a:pt x="1895170" y="352061"/>
                  </a:moveTo>
                  <a:lnTo>
                    <a:pt x="407652" y="352061"/>
                  </a:lnTo>
                  <a:lnTo>
                    <a:pt x="1061683" y="354462"/>
                  </a:lnTo>
                  <a:lnTo>
                    <a:pt x="1665425" y="353998"/>
                  </a:lnTo>
                  <a:lnTo>
                    <a:pt x="1696634" y="353213"/>
                  </a:lnTo>
                  <a:lnTo>
                    <a:pt x="1891503" y="353213"/>
                  </a:lnTo>
                  <a:lnTo>
                    <a:pt x="1895170" y="352061"/>
                  </a:lnTo>
                  <a:close/>
                </a:path>
                <a:path w="2074545" h="3937634">
                  <a:moveTo>
                    <a:pt x="2045589" y="86959"/>
                  </a:moveTo>
                  <a:lnTo>
                    <a:pt x="1405550" y="86959"/>
                  </a:lnTo>
                  <a:lnTo>
                    <a:pt x="1818070" y="87126"/>
                  </a:lnTo>
                  <a:lnTo>
                    <a:pt x="1885484" y="92699"/>
                  </a:lnTo>
                  <a:lnTo>
                    <a:pt x="1934959" y="108962"/>
                  </a:lnTo>
                  <a:lnTo>
                    <a:pt x="1966085" y="135534"/>
                  </a:lnTo>
                  <a:lnTo>
                    <a:pt x="1978452" y="172035"/>
                  </a:lnTo>
                  <a:lnTo>
                    <a:pt x="1973670" y="204382"/>
                  </a:lnTo>
                  <a:lnTo>
                    <a:pt x="1921813" y="249356"/>
                  </a:lnTo>
                  <a:lnTo>
                    <a:pt x="1875420" y="261134"/>
                  </a:lnTo>
                  <a:lnTo>
                    <a:pt x="1815839" y="265205"/>
                  </a:lnTo>
                  <a:lnTo>
                    <a:pt x="1162900" y="265596"/>
                  </a:lnTo>
                  <a:lnTo>
                    <a:pt x="2049995" y="265596"/>
                  </a:lnTo>
                  <a:lnTo>
                    <a:pt x="2050706" y="264710"/>
                  </a:lnTo>
                  <a:lnTo>
                    <a:pt x="2067796" y="224991"/>
                  </a:lnTo>
                  <a:lnTo>
                    <a:pt x="2074449" y="182045"/>
                  </a:lnTo>
                  <a:lnTo>
                    <a:pt x="2069766" y="137517"/>
                  </a:lnTo>
                  <a:lnTo>
                    <a:pt x="2053402" y="96980"/>
                  </a:lnTo>
                  <a:lnTo>
                    <a:pt x="2045589" y="86959"/>
                  </a:lnTo>
                  <a:close/>
                </a:path>
                <a:path w="2074545" h="3937634">
                  <a:moveTo>
                    <a:pt x="2045523" y="86875"/>
                  </a:moveTo>
                  <a:lnTo>
                    <a:pt x="678961" y="86875"/>
                  </a:lnTo>
                  <a:lnTo>
                    <a:pt x="1044596" y="87021"/>
                  </a:lnTo>
                  <a:lnTo>
                    <a:pt x="2045589" y="86959"/>
                  </a:lnTo>
                  <a:close/>
                </a:path>
              </a:pathLst>
            </a:custGeom>
            <a:solidFill>
              <a:srgbClr val="0057A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5629769" y="7856612"/>
              <a:ext cx="1426845" cy="1304925"/>
            </a:xfrm>
            <a:custGeom>
              <a:avLst/>
              <a:gdLst/>
              <a:ahLst/>
              <a:cxnLst/>
              <a:rect l="l" t="t" r="r" b="b"/>
              <a:pathLst>
                <a:path w="1426845" h="1304925">
                  <a:moveTo>
                    <a:pt x="11372" y="176054"/>
                  </a:moveTo>
                  <a:lnTo>
                    <a:pt x="8117" y="200943"/>
                  </a:lnTo>
                  <a:lnTo>
                    <a:pt x="4591" y="225927"/>
                  </a:lnTo>
                  <a:lnTo>
                    <a:pt x="1782" y="250732"/>
                  </a:lnTo>
                  <a:lnTo>
                    <a:pt x="618" y="275632"/>
                  </a:lnTo>
                  <a:lnTo>
                    <a:pt x="9" y="1047509"/>
                  </a:lnTo>
                  <a:lnTo>
                    <a:pt x="0" y="1304606"/>
                  </a:lnTo>
                  <a:lnTo>
                    <a:pt x="1426390" y="1304606"/>
                  </a:lnTo>
                  <a:lnTo>
                    <a:pt x="1426287" y="1047509"/>
                  </a:lnTo>
                  <a:lnTo>
                    <a:pt x="1425869" y="360269"/>
                  </a:lnTo>
                  <a:lnTo>
                    <a:pt x="466013" y="360269"/>
                  </a:lnTo>
                  <a:lnTo>
                    <a:pt x="423547" y="349134"/>
                  </a:lnTo>
                  <a:lnTo>
                    <a:pt x="383477" y="326800"/>
                  </a:lnTo>
                  <a:lnTo>
                    <a:pt x="347861" y="293931"/>
                  </a:lnTo>
                  <a:lnTo>
                    <a:pt x="318755" y="251193"/>
                  </a:lnTo>
                  <a:lnTo>
                    <a:pt x="314665" y="244036"/>
                  </a:lnTo>
                  <a:lnTo>
                    <a:pt x="142955" y="244036"/>
                  </a:lnTo>
                  <a:lnTo>
                    <a:pt x="97319" y="230417"/>
                  </a:lnTo>
                  <a:lnTo>
                    <a:pt x="53570" y="206348"/>
                  </a:lnTo>
                  <a:lnTo>
                    <a:pt x="11372" y="176054"/>
                  </a:lnTo>
                  <a:close/>
                </a:path>
                <a:path w="1426845" h="1304925">
                  <a:moveTo>
                    <a:pt x="869249" y="0"/>
                  </a:moveTo>
                  <a:lnTo>
                    <a:pt x="823766" y="2667"/>
                  </a:lnTo>
                  <a:lnTo>
                    <a:pt x="777655" y="15483"/>
                  </a:lnTo>
                  <a:lnTo>
                    <a:pt x="739392" y="38329"/>
                  </a:lnTo>
                  <a:lnTo>
                    <a:pt x="708323" y="70855"/>
                  </a:lnTo>
                  <a:lnTo>
                    <a:pt x="683791" y="112709"/>
                  </a:lnTo>
                  <a:lnTo>
                    <a:pt x="665142" y="163542"/>
                  </a:lnTo>
                  <a:lnTo>
                    <a:pt x="651789" y="206072"/>
                  </a:lnTo>
                  <a:lnTo>
                    <a:pt x="635063" y="248271"/>
                  </a:lnTo>
                  <a:lnTo>
                    <a:pt x="613899" y="287177"/>
                  </a:lnTo>
                  <a:lnTo>
                    <a:pt x="587229" y="319830"/>
                  </a:lnTo>
                  <a:lnTo>
                    <a:pt x="549910" y="346282"/>
                  </a:lnTo>
                  <a:lnTo>
                    <a:pt x="508819" y="359540"/>
                  </a:lnTo>
                  <a:lnTo>
                    <a:pt x="466013" y="360269"/>
                  </a:lnTo>
                  <a:lnTo>
                    <a:pt x="1425869" y="360269"/>
                  </a:lnTo>
                  <a:lnTo>
                    <a:pt x="1425768" y="194797"/>
                  </a:lnTo>
                  <a:lnTo>
                    <a:pt x="1425656" y="190958"/>
                  </a:lnTo>
                  <a:lnTo>
                    <a:pt x="1070011" y="190958"/>
                  </a:lnTo>
                  <a:lnTo>
                    <a:pt x="1042671" y="180904"/>
                  </a:lnTo>
                  <a:lnTo>
                    <a:pt x="1017278" y="154558"/>
                  </a:lnTo>
                  <a:lnTo>
                    <a:pt x="1012114" y="146025"/>
                  </a:lnTo>
                  <a:lnTo>
                    <a:pt x="1007700" y="136970"/>
                  </a:lnTo>
                  <a:lnTo>
                    <a:pt x="1003573" y="127710"/>
                  </a:lnTo>
                  <a:lnTo>
                    <a:pt x="999268" y="118559"/>
                  </a:lnTo>
                  <a:lnTo>
                    <a:pt x="969285" y="66051"/>
                  </a:lnTo>
                  <a:lnTo>
                    <a:pt x="939376" y="29949"/>
                  </a:lnTo>
                  <a:lnTo>
                    <a:pt x="906908" y="8513"/>
                  </a:lnTo>
                  <a:lnTo>
                    <a:pt x="869249" y="0"/>
                  </a:lnTo>
                  <a:close/>
                </a:path>
                <a:path w="1426845" h="1304925">
                  <a:moveTo>
                    <a:pt x="270280" y="209922"/>
                  </a:moveTo>
                  <a:lnTo>
                    <a:pt x="241229" y="223016"/>
                  </a:lnTo>
                  <a:lnTo>
                    <a:pt x="190813" y="242978"/>
                  </a:lnTo>
                  <a:lnTo>
                    <a:pt x="142955" y="244036"/>
                  </a:lnTo>
                  <a:lnTo>
                    <a:pt x="314665" y="244036"/>
                  </a:lnTo>
                  <a:lnTo>
                    <a:pt x="304316" y="225927"/>
                  </a:lnTo>
                  <a:lnTo>
                    <a:pt x="289734" y="211531"/>
                  </a:lnTo>
                  <a:lnTo>
                    <a:pt x="270280" y="209922"/>
                  </a:lnTo>
                  <a:close/>
                </a:path>
                <a:path w="1426845" h="1304925">
                  <a:moveTo>
                    <a:pt x="1189670" y="79237"/>
                  </a:moveTo>
                  <a:lnTo>
                    <a:pt x="1177491" y="87896"/>
                  </a:lnTo>
                  <a:lnTo>
                    <a:pt x="1166530" y="107617"/>
                  </a:lnTo>
                  <a:lnTo>
                    <a:pt x="1159010" y="123417"/>
                  </a:lnTo>
                  <a:lnTo>
                    <a:pt x="1150040" y="138745"/>
                  </a:lnTo>
                  <a:lnTo>
                    <a:pt x="1139641" y="152997"/>
                  </a:lnTo>
                  <a:lnTo>
                    <a:pt x="1127840" y="165563"/>
                  </a:lnTo>
                  <a:lnTo>
                    <a:pt x="1098625" y="185563"/>
                  </a:lnTo>
                  <a:lnTo>
                    <a:pt x="1070011" y="190958"/>
                  </a:lnTo>
                  <a:lnTo>
                    <a:pt x="1425656" y="190958"/>
                  </a:lnTo>
                  <a:lnTo>
                    <a:pt x="1425251" y="177173"/>
                  </a:lnTo>
                  <a:lnTo>
                    <a:pt x="1423988" y="159544"/>
                  </a:lnTo>
                  <a:lnTo>
                    <a:pt x="1422411" y="141912"/>
                  </a:lnTo>
                  <a:lnTo>
                    <a:pt x="1421671" y="132971"/>
                  </a:lnTo>
                  <a:lnTo>
                    <a:pt x="1309882" y="132971"/>
                  </a:lnTo>
                  <a:lnTo>
                    <a:pt x="1265609" y="120480"/>
                  </a:lnTo>
                  <a:lnTo>
                    <a:pt x="1223984" y="94402"/>
                  </a:lnTo>
                  <a:lnTo>
                    <a:pt x="1204642" y="81464"/>
                  </a:lnTo>
                  <a:lnTo>
                    <a:pt x="1189670" y="79237"/>
                  </a:lnTo>
                  <a:close/>
                </a:path>
                <a:path w="1426845" h="1304925">
                  <a:moveTo>
                    <a:pt x="1404230" y="120988"/>
                  </a:moveTo>
                  <a:lnTo>
                    <a:pt x="1356268" y="132824"/>
                  </a:lnTo>
                  <a:lnTo>
                    <a:pt x="1309882" y="132971"/>
                  </a:lnTo>
                  <a:lnTo>
                    <a:pt x="1421671" y="132971"/>
                  </a:lnTo>
                  <a:lnTo>
                    <a:pt x="1420972" y="124517"/>
                  </a:lnTo>
                  <a:lnTo>
                    <a:pt x="1415120" y="124517"/>
                  </a:lnTo>
                  <a:lnTo>
                    <a:pt x="1409536" y="123416"/>
                  </a:lnTo>
                  <a:lnTo>
                    <a:pt x="1404230" y="120988"/>
                  </a:lnTo>
                  <a:close/>
                </a:path>
                <a:path w="1426845" h="1304925">
                  <a:moveTo>
                    <a:pt x="1420952" y="124276"/>
                  </a:moveTo>
                  <a:lnTo>
                    <a:pt x="1415120" y="124517"/>
                  </a:lnTo>
                  <a:lnTo>
                    <a:pt x="1420972" y="124517"/>
                  </a:lnTo>
                  <a:lnTo>
                    <a:pt x="1420952" y="124276"/>
                  </a:lnTo>
                  <a:close/>
                </a:path>
              </a:pathLst>
            </a:custGeom>
            <a:solidFill>
              <a:srgbClr val="F26A3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5632116" y="6464918"/>
              <a:ext cx="1423035" cy="1752600"/>
            </a:xfrm>
            <a:custGeom>
              <a:avLst/>
              <a:gdLst/>
              <a:ahLst/>
              <a:cxnLst/>
              <a:rect l="l" t="t" r="r" b="b"/>
              <a:pathLst>
                <a:path w="1423034" h="1752600">
                  <a:moveTo>
                    <a:pt x="825731" y="0"/>
                  </a:moveTo>
                  <a:lnTo>
                    <a:pt x="776133" y="2445"/>
                  </a:lnTo>
                  <a:lnTo>
                    <a:pt x="730491" y="13999"/>
                  </a:lnTo>
                  <a:lnTo>
                    <a:pt x="689062" y="34502"/>
                  </a:lnTo>
                  <a:lnTo>
                    <a:pt x="652777" y="62871"/>
                  </a:lnTo>
                  <a:lnTo>
                    <a:pt x="622567" y="98021"/>
                  </a:lnTo>
                  <a:lnTo>
                    <a:pt x="599365" y="138866"/>
                  </a:lnTo>
                  <a:lnTo>
                    <a:pt x="584102" y="184323"/>
                  </a:lnTo>
                  <a:lnTo>
                    <a:pt x="577710" y="233307"/>
                  </a:lnTo>
                  <a:lnTo>
                    <a:pt x="577594" y="236689"/>
                  </a:lnTo>
                  <a:lnTo>
                    <a:pt x="577731" y="240039"/>
                  </a:lnTo>
                  <a:lnTo>
                    <a:pt x="575662" y="305819"/>
                  </a:lnTo>
                  <a:lnTo>
                    <a:pt x="568623" y="345877"/>
                  </a:lnTo>
                  <a:lnTo>
                    <a:pt x="551648" y="372924"/>
                  </a:lnTo>
                  <a:lnTo>
                    <a:pt x="519813" y="396303"/>
                  </a:lnTo>
                  <a:lnTo>
                    <a:pt x="468195" y="425353"/>
                  </a:lnTo>
                  <a:lnTo>
                    <a:pt x="439760" y="446454"/>
                  </a:lnTo>
                  <a:lnTo>
                    <a:pt x="414480" y="473275"/>
                  </a:lnTo>
                  <a:lnTo>
                    <a:pt x="390199" y="502170"/>
                  </a:lnTo>
                  <a:lnTo>
                    <a:pt x="364763" y="529497"/>
                  </a:lnTo>
                  <a:lnTo>
                    <a:pt x="352102" y="539790"/>
                  </a:lnTo>
                  <a:lnTo>
                    <a:pt x="337106" y="549381"/>
                  </a:lnTo>
                  <a:lnTo>
                    <a:pt x="323462" y="555595"/>
                  </a:lnTo>
                  <a:lnTo>
                    <a:pt x="314859" y="555758"/>
                  </a:lnTo>
                  <a:lnTo>
                    <a:pt x="266261" y="526188"/>
                  </a:lnTo>
                  <a:lnTo>
                    <a:pt x="219637" y="512634"/>
                  </a:lnTo>
                  <a:lnTo>
                    <a:pt x="174642" y="512396"/>
                  </a:lnTo>
                  <a:lnTo>
                    <a:pt x="130932" y="522777"/>
                  </a:lnTo>
                  <a:lnTo>
                    <a:pt x="88161" y="541077"/>
                  </a:lnTo>
                  <a:lnTo>
                    <a:pt x="45986" y="564600"/>
                  </a:lnTo>
                  <a:lnTo>
                    <a:pt x="4062" y="590647"/>
                  </a:lnTo>
                  <a:lnTo>
                    <a:pt x="0" y="1539246"/>
                  </a:lnTo>
                  <a:lnTo>
                    <a:pt x="959" y="1546370"/>
                  </a:lnTo>
                  <a:lnTo>
                    <a:pt x="51227" y="1598041"/>
                  </a:lnTo>
                  <a:lnTo>
                    <a:pt x="94977" y="1622111"/>
                  </a:lnTo>
                  <a:lnTo>
                    <a:pt x="140612" y="1635730"/>
                  </a:lnTo>
                  <a:lnTo>
                    <a:pt x="188468" y="1634671"/>
                  </a:lnTo>
                  <a:lnTo>
                    <a:pt x="238882" y="1614710"/>
                  </a:lnTo>
                  <a:lnTo>
                    <a:pt x="267937" y="1601615"/>
                  </a:lnTo>
                  <a:lnTo>
                    <a:pt x="287387" y="1603224"/>
                  </a:lnTo>
                  <a:lnTo>
                    <a:pt x="301967" y="1617621"/>
                  </a:lnTo>
                  <a:lnTo>
                    <a:pt x="316409" y="1642887"/>
                  </a:lnTo>
                  <a:lnTo>
                    <a:pt x="345515" y="1685626"/>
                  </a:lnTo>
                  <a:lnTo>
                    <a:pt x="381131" y="1718497"/>
                  </a:lnTo>
                  <a:lnTo>
                    <a:pt x="421200" y="1740834"/>
                  </a:lnTo>
                  <a:lnTo>
                    <a:pt x="463666" y="1751971"/>
                  </a:lnTo>
                  <a:lnTo>
                    <a:pt x="506473" y="1751243"/>
                  </a:lnTo>
                  <a:lnTo>
                    <a:pt x="547564" y="1737982"/>
                  </a:lnTo>
                  <a:lnTo>
                    <a:pt x="584882" y="1711523"/>
                  </a:lnTo>
                  <a:lnTo>
                    <a:pt x="611553" y="1678871"/>
                  </a:lnTo>
                  <a:lnTo>
                    <a:pt x="632717" y="1639964"/>
                  </a:lnTo>
                  <a:lnTo>
                    <a:pt x="649443" y="1597765"/>
                  </a:lnTo>
                  <a:lnTo>
                    <a:pt x="662796" y="1555235"/>
                  </a:lnTo>
                  <a:lnTo>
                    <a:pt x="681445" y="1504403"/>
                  </a:lnTo>
                  <a:lnTo>
                    <a:pt x="705976" y="1462549"/>
                  </a:lnTo>
                  <a:lnTo>
                    <a:pt x="737046" y="1430027"/>
                  </a:lnTo>
                  <a:lnTo>
                    <a:pt x="775308" y="1407187"/>
                  </a:lnTo>
                  <a:lnTo>
                    <a:pt x="821420" y="1394381"/>
                  </a:lnTo>
                  <a:lnTo>
                    <a:pt x="866902" y="1391708"/>
                  </a:lnTo>
                  <a:lnTo>
                    <a:pt x="904559" y="1400215"/>
                  </a:lnTo>
                  <a:lnTo>
                    <a:pt x="937025" y="1421647"/>
                  </a:lnTo>
                  <a:lnTo>
                    <a:pt x="966935" y="1457745"/>
                  </a:lnTo>
                  <a:lnTo>
                    <a:pt x="996922" y="1510252"/>
                  </a:lnTo>
                  <a:lnTo>
                    <a:pt x="1005354" y="1528676"/>
                  </a:lnTo>
                  <a:lnTo>
                    <a:pt x="1009768" y="1537728"/>
                  </a:lnTo>
                  <a:lnTo>
                    <a:pt x="1014932" y="1546251"/>
                  </a:lnTo>
                  <a:lnTo>
                    <a:pt x="1040325" y="1572598"/>
                  </a:lnTo>
                  <a:lnTo>
                    <a:pt x="1067665" y="1582652"/>
                  </a:lnTo>
                  <a:lnTo>
                    <a:pt x="1096278" y="1577257"/>
                  </a:lnTo>
                  <a:lnTo>
                    <a:pt x="1137295" y="1544690"/>
                  </a:lnTo>
                  <a:lnTo>
                    <a:pt x="1164184" y="1499310"/>
                  </a:lnTo>
                  <a:lnTo>
                    <a:pt x="1175149" y="1479589"/>
                  </a:lnTo>
                  <a:lnTo>
                    <a:pt x="1187327" y="1470930"/>
                  </a:lnTo>
                  <a:lnTo>
                    <a:pt x="1202297" y="1473158"/>
                  </a:lnTo>
                  <a:lnTo>
                    <a:pt x="1221638" y="1486096"/>
                  </a:lnTo>
                  <a:lnTo>
                    <a:pt x="1263262" y="1512173"/>
                  </a:lnTo>
                  <a:lnTo>
                    <a:pt x="1307536" y="1524664"/>
                  </a:lnTo>
                  <a:lnTo>
                    <a:pt x="1353921" y="1524517"/>
                  </a:lnTo>
                  <a:lnTo>
                    <a:pt x="1401884" y="1512681"/>
                  </a:lnTo>
                  <a:lnTo>
                    <a:pt x="1419244" y="1481038"/>
                  </a:lnTo>
                  <a:lnTo>
                    <a:pt x="1422368" y="1121933"/>
                  </a:lnTo>
                  <a:lnTo>
                    <a:pt x="1422448" y="1019335"/>
                  </a:lnTo>
                  <a:lnTo>
                    <a:pt x="1421711" y="870953"/>
                  </a:lnTo>
                  <a:lnTo>
                    <a:pt x="1416909" y="326895"/>
                  </a:lnTo>
                  <a:lnTo>
                    <a:pt x="1379279" y="295112"/>
                  </a:lnTo>
                  <a:lnTo>
                    <a:pt x="1341934" y="262746"/>
                  </a:lnTo>
                  <a:lnTo>
                    <a:pt x="1303436" y="232766"/>
                  </a:lnTo>
                  <a:lnTo>
                    <a:pt x="1262348" y="208145"/>
                  </a:lnTo>
                  <a:lnTo>
                    <a:pt x="1229465" y="196954"/>
                  </a:lnTo>
                  <a:lnTo>
                    <a:pt x="1192908" y="192267"/>
                  </a:lnTo>
                  <a:lnTo>
                    <a:pt x="1155468" y="193316"/>
                  </a:lnTo>
                  <a:lnTo>
                    <a:pt x="1119934" y="199329"/>
                  </a:lnTo>
                  <a:lnTo>
                    <a:pt x="1089136" y="207897"/>
                  </a:lnTo>
                  <a:lnTo>
                    <a:pt x="1065881" y="210330"/>
                  </a:lnTo>
                  <a:lnTo>
                    <a:pt x="1048189" y="197537"/>
                  </a:lnTo>
                  <a:lnTo>
                    <a:pt x="1016999" y="114886"/>
                  </a:lnTo>
                  <a:lnTo>
                    <a:pt x="990987" y="76321"/>
                  </a:lnTo>
                  <a:lnTo>
                    <a:pt x="957451" y="45141"/>
                  </a:lnTo>
                  <a:lnTo>
                    <a:pt x="917793" y="21756"/>
                  </a:lnTo>
                  <a:lnTo>
                    <a:pt x="873419" y="6573"/>
                  </a:lnTo>
                  <a:lnTo>
                    <a:pt x="825731" y="0"/>
                  </a:lnTo>
                  <a:close/>
                </a:path>
              </a:pathLst>
            </a:custGeom>
            <a:solidFill>
              <a:srgbClr val="FCFAF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5408892" y="5310637"/>
              <a:ext cx="1876425" cy="1744980"/>
            </a:xfrm>
            <a:custGeom>
              <a:avLst/>
              <a:gdLst/>
              <a:ahLst/>
              <a:cxnLst/>
              <a:rect l="l" t="t" r="r" b="b"/>
              <a:pathLst>
                <a:path w="1876425" h="1744979">
                  <a:moveTo>
                    <a:pt x="1647913" y="327914"/>
                  </a:moveTo>
                  <a:lnTo>
                    <a:pt x="1640814" y="287566"/>
                  </a:lnTo>
                  <a:lnTo>
                    <a:pt x="1621421" y="270090"/>
                  </a:lnTo>
                  <a:lnTo>
                    <a:pt x="1593977" y="266344"/>
                  </a:lnTo>
                  <a:lnTo>
                    <a:pt x="1562773" y="267131"/>
                  </a:lnTo>
                  <a:lnTo>
                    <a:pt x="556539" y="266877"/>
                  </a:lnTo>
                  <a:lnTo>
                    <a:pt x="305003" y="265188"/>
                  </a:lnTo>
                  <a:lnTo>
                    <a:pt x="259562" y="270332"/>
                  </a:lnTo>
                  <a:lnTo>
                    <a:pt x="222275" y="316522"/>
                  </a:lnTo>
                  <a:lnTo>
                    <a:pt x="219837" y="358749"/>
                  </a:lnTo>
                  <a:lnTo>
                    <a:pt x="221030" y="611797"/>
                  </a:lnTo>
                  <a:lnTo>
                    <a:pt x="221729" y="1573441"/>
                  </a:lnTo>
                  <a:lnTo>
                    <a:pt x="222364" y="1616329"/>
                  </a:lnTo>
                  <a:lnTo>
                    <a:pt x="223812" y="1659191"/>
                  </a:lnTo>
                  <a:lnTo>
                    <a:pt x="227279" y="1744929"/>
                  </a:lnTo>
                  <a:lnTo>
                    <a:pt x="269214" y="1718881"/>
                  </a:lnTo>
                  <a:lnTo>
                    <a:pt x="311391" y="1695361"/>
                  </a:lnTo>
                  <a:lnTo>
                    <a:pt x="354152" y="1677060"/>
                  </a:lnTo>
                  <a:lnTo>
                    <a:pt x="397865" y="1666671"/>
                  </a:lnTo>
                  <a:lnTo>
                    <a:pt x="442861" y="1666913"/>
                  </a:lnTo>
                  <a:lnTo>
                    <a:pt x="489483" y="1680464"/>
                  </a:lnTo>
                  <a:lnTo>
                    <a:pt x="538086" y="1710029"/>
                  </a:lnTo>
                  <a:lnTo>
                    <a:pt x="546684" y="1709877"/>
                  </a:lnTo>
                  <a:lnTo>
                    <a:pt x="587997" y="1683791"/>
                  </a:lnTo>
                  <a:lnTo>
                    <a:pt x="637705" y="1627555"/>
                  </a:lnTo>
                  <a:lnTo>
                    <a:pt x="662990" y="1600733"/>
                  </a:lnTo>
                  <a:lnTo>
                    <a:pt x="691413" y="1579638"/>
                  </a:lnTo>
                  <a:lnTo>
                    <a:pt x="743038" y="1550581"/>
                  </a:lnTo>
                  <a:lnTo>
                    <a:pt x="774865" y="1527200"/>
                  </a:lnTo>
                  <a:lnTo>
                    <a:pt x="791845" y="1500149"/>
                  </a:lnTo>
                  <a:lnTo>
                    <a:pt x="798868" y="1460093"/>
                  </a:lnTo>
                  <a:lnTo>
                    <a:pt x="800887" y="1397685"/>
                  </a:lnTo>
                  <a:lnTo>
                    <a:pt x="800823" y="1390967"/>
                  </a:lnTo>
                  <a:lnTo>
                    <a:pt x="800925" y="1387589"/>
                  </a:lnTo>
                  <a:lnTo>
                    <a:pt x="807326" y="1338605"/>
                  </a:lnTo>
                  <a:lnTo>
                    <a:pt x="822591" y="1293152"/>
                  </a:lnTo>
                  <a:lnTo>
                    <a:pt x="845794" y="1252296"/>
                  </a:lnTo>
                  <a:lnTo>
                    <a:pt x="875995" y="1217155"/>
                  </a:lnTo>
                  <a:lnTo>
                    <a:pt x="912279" y="1188783"/>
                  </a:lnTo>
                  <a:lnTo>
                    <a:pt x="953719" y="1168273"/>
                  </a:lnTo>
                  <a:lnTo>
                    <a:pt x="999350" y="1156728"/>
                  </a:lnTo>
                  <a:lnTo>
                    <a:pt x="1048956" y="1154277"/>
                  </a:lnTo>
                  <a:lnTo>
                    <a:pt x="1096645" y="1160856"/>
                  </a:lnTo>
                  <a:lnTo>
                    <a:pt x="1141018" y="1176032"/>
                  </a:lnTo>
                  <a:lnTo>
                    <a:pt x="1180668" y="1199413"/>
                  </a:lnTo>
                  <a:lnTo>
                    <a:pt x="1214208" y="1230604"/>
                  </a:lnTo>
                  <a:lnTo>
                    <a:pt x="1240205" y="1269161"/>
                  </a:lnTo>
                  <a:lnTo>
                    <a:pt x="1257287" y="1314704"/>
                  </a:lnTo>
                  <a:lnTo>
                    <a:pt x="1271397" y="1351813"/>
                  </a:lnTo>
                  <a:lnTo>
                    <a:pt x="1289088" y="1364602"/>
                  </a:lnTo>
                  <a:lnTo>
                    <a:pt x="1312329" y="1362176"/>
                  </a:lnTo>
                  <a:lnTo>
                    <a:pt x="1343126" y="1353604"/>
                  </a:lnTo>
                  <a:lnTo>
                    <a:pt x="1378686" y="1347597"/>
                  </a:lnTo>
                  <a:lnTo>
                    <a:pt x="1452676" y="1351241"/>
                  </a:lnTo>
                  <a:lnTo>
                    <a:pt x="1526641" y="1387055"/>
                  </a:lnTo>
                  <a:lnTo>
                    <a:pt x="1565148" y="1417027"/>
                  </a:lnTo>
                  <a:lnTo>
                    <a:pt x="1602498" y="1449387"/>
                  </a:lnTo>
                  <a:lnTo>
                    <a:pt x="1640128" y="1481175"/>
                  </a:lnTo>
                  <a:lnTo>
                    <a:pt x="1641830" y="1474660"/>
                  </a:lnTo>
                  <a:lnTo>
                    <a:pt x="1645005" y="1468145"/>
                  </a:lnTo>
                  <a:lnTo>
                    <a:pt x="1646262" y="585558"/>
                  </a:lnTo>
                  <a:lnTo>
                    <a:pt x="1647913" y="327914"/>
                  </a:lnTo>
                  <a:close/>
                </a:path>
                <a:path w="1876425" h="1744979">
                  <a:moveTo>
                    <a:pt x="1875802" y="85153"/>
                  </a:moveTo>
                  <a:lnTo>
                    <a:pt x="1863432" y="48653"/>
                  </a:lnTo>
                  <a:lnTo>
                    <a:pt x="1832305" y="22085"/>
                  </a:lnTo>
                  <a:lnTo>
                    <a:pt x="1782826" y="5816"/>
                  </a:lnTo>
                  <a:lnTo>
                    <a:pt x="1715414" y="241"/>
                  </a:lnTo>
                  <a:lnTo>
                    <a:pt x="941946" y="139"/>
                  </a:lnTo>
                  <a:lnTo>
                    <a:pt x="576313" y="0"/>
                  </a:lnTo>
                  <a:lnTo>
                    <a:pt x="158432" y="876"/>
                  </a:lnTo>
                  <a:lnTo>
                    <a:pt x="103022" y="3911"/>
                  </a:lnTo>
                  <a:lnTo>
                    <a:pt x="51803" y="18846"/>
                  </a:lnTo>
                  <a:lnTo>
                    <a:pt x="16154" y="51473"/>
                  </a:lnTo>
                  <a:lnTo>
                    <a:pt x="0" y="92735"/>
                  </a:lnTo>
                  <a:lnTo>
                    <a:pt x="6019" y="112318"/>
                  </a:lnTo>
                  <a:lnTo>
                    <a:pt x="38519" y="149618"/>
                  </a:lnTo>
                  <a:lnTo>
                    <a:pt x="80797" y="171221"/>
                  </a:lnTo>
                  <a:lnTo>
                    <a:pt x="130911" y="177660"/>
                  </a:lnTo>
                  <a:lnTo>
                    <a:pt x="1713191" y="178320"/>
                  </a:lnTo>
                  <a:lnTo>
                    <a:pt x="1772767" y="174256"/>
                  </a:lnTo>
                  <a:lnTo>
                    <a:pt x="1819160" y="162483"/>
                  </a:lnTo>
                  <a:lnTo>
                    <a:pt x="1852028" y="143421"/>
                  </a:lnTo>
                  <a:lnTo>
                    <a:pt x="1871014" y="117513"/>
                  </a:lnTo>
                  <a:lnTo>
                    <a:pt x="1875802" y="85153"/>
                  </a:lnTo>
                  <a:close/>
                </a:path>
              </a:pathLst>
            </a:custGeom>
            <a:solidFill>
              <a:srgbClr val="E6E4E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4" name="object 3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916275" y="6258687"/>
              <a:ext cx="214935" cy="214946"/>
            </a:xfrm>
            <a:prstGeom prst="rect">
              <a:avLst/>
            </a:prstGeom>
          </p:spPr>
        </p:pic>
        <p:sp>
          <p:nvSpPr>
            <p:cNvPr id="35" name="object 35"/>
            <p:cNvSpPr/>
            <p:nvPr/>
          </p:nvSpPr>
          <p:spPr>
            <a:xfrm>
              <a:off x="5765817" y="6581098"/>
              <a:ext cx="300990" cy="300990"/>
            </a:xfrm>
            <a:custGeom>
              <a:avLst/>
              <a:gdLst/>
              <a:ahLst/>
              <a:cxnLst/>
              <a:rect l="l" t="t" r="r" b="b"/>
              <a:pathLst>
                <a:path w="300989" h="300990">
                  <a:moveTo>
                    <a:pt x="150456" y="0"/>
                  </a:moveTo>
                  <a:lnTo>
                    <a:pt x="102899" y="7670"/>
                  </a:lnTo>
                  <a:lnTo>
                    <a:pt x="61597" y="29028"/>
                  </a:lnTo>
                  <a:lnTo>
                    <a:pt x="29028" y="61597"/>
                  </a:lnTo>
                  <a:lnTo>
                    <a:pt x="7670" y="102899"/>
                  </a:lnTo>
                  <a:lnTo>
                    <a:pt x="0" y="150456"/>
                  </a:lnTo>
                  <a:lnTo>
                    <a:pt x="7670" y="198012"/>
                  </a:lnTo>
                  <a:lnTo>
                    <a:pt x="29028" y="239314"/>
                  </a:lnTo>
                  <a:lnTo>
                    <a:pt x="61597" y="271883"/>
                  </a:lnTo>
                  <a:lnTo>
                    <a:pt x="102899" y="293242"/>
                  </a:lnTo>
                  <a:lnTo>
                    <a:pt x="150456" y="300912"/>
                  </a:lnTo>
                  <a:lnTo>
                    <a:pt x="198012" y="293242"/>
                  </a:lnTo>
                  <a:lnTo>
                    <a:pt x="239314" y="271883"/>
                  </a:lnTo>
                  <a:lnTo>
                    <a:pt x="271883" y="239314"/>
                  </a:lnTo>
                  <a:lnTo>
                    <a:pt x="293242" y="198012"/>
                  </a:lnTo>
                  <a:lnTo>
                    <a:pt x="300912" y="150456"/>
                  </a:lnTo>
                  <a:lnTo>
                    <a:pt x="293242" y="102899"/>
                  </a:lnTo>
                  <a:lnTo>
                    <a:pt x="271883" y="61597"/>
                  </a:lnTo>
                  <a:lnTo>
                    <a:pt x="239314" y="29028"/>
                  </a:lnTo>
                  <a:lnTo>
                    <a:pt x="198012" y="7670"/>
                  </a:lnTo>
                  <a:lnTo>
                    <a:pt x="150456" y="0"/>
                  </a:lnTo>
                  <a:close/>
                </a:path>
              </a:pathLst>
            </a:custGeom>
            <a:solidFill>
              <a:srgbClr val="FCFAF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6432123" y="7376367"/>
              <a:ext cx="300990" cy="300990"/>
            </a:xfrm>
            <a:custGeom>
              <a:avLst/>
              <a:gdLst/>
              <a:ahLst/>
              <a:cxnLst/>
              <a:rect l="l" t="t" r="r" b="b"/>
              <a:pathLst>
                <a:path w="300990" h="300990">
                  <a:moveTo>
                    <a:pt x="150456" y="0"/>
                  </a:moveTo>
                  <a:lnTo>
                    <a:pt x="102899" y="7670"/>
                  </a:lnTo>
                  <a:lnTo>
                    <a:pt x="61597" y="29028"/>
                  </a:lnTo>
                  <a:lnTo>
                    <a:pt x="29028" y="61597"/>
                  </a:lnTo>
                  <a:lnTo>
                    <a:pt x="7670" y="102899"/>
                  </a:lnTo>
                  <a:lnTo>
                    <a:pt x="0" y="150456"/>
                  </a:lnTo>
                  <a:lnTo>
                    <a:pt x="7670" y="198012"/>
                  </a:lnTo>
                  <a:lnTo>
                    <a:pt x="29028" y="239314"/>
                  </a:lnTo>
                  <a:lnTo>
                    <a:pt x="61597" y="271883"/>
                  </a:lnTo>
                  <a:lnTo>
                    <a:pt x="102899" y="293242"/>
                  </a:lnTo>
                  <a:lnTo>
                    <a:pt x="150456" y="300912"/>
                  </a:lnTo>
                  <a:lnTo>
                    <a:pt x="198012" y="293242"/>
                  </a:lnTo>
                  <a:lnTo>
                    <a:pt x="239314" y="271883"/>
                  </a:lnTo>
                  <a:lnTo>
                    <a:pt x="271883" y="239314"/>
                  </a:lnTo>
                  <a:lnTo>
                    <a:pt x="293242" y="198012"/>
                  </a:lnTo>
                  <a:lnTo>
                    <a:pt x="300912" y="150456"/>
                  </a:lnTo>
                  <a:lnTo>
                    <a:pt x="293242" y="102899"/>
                  </a:lnTo>
                  <a:lnTo>
                    <a:pt x="271883" y="61597"/>
                  </a:lnTo>
                  <a:lnTo>
                    <a:pt x="239314" y="29028"/>
                  </a:lnTo>
                  <a:lnTo>
                    <a:pt x="198012" y="7670"/>
                  </a:lnTo>
                  <a:lnTo>
                    <a:pt x="150456" y="0"/>
                  </a:lnTo>
                  <a:close/>
                </a:path>
              </a:pathLst>
            </a:custGeom>
            <a:solidFill>
              <a:srgbClr val="E6E4E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7" name="object 3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647061" y="6237194"/>
              <a:ext cx="214935" cy="214946"/>
            </a:xfrm>
            <a:prstGeom prst="rect">
              <a:avLst/>
            </a:prstGeom>
          </p:spPr>
        </p:pic>
        <p:pic>
          <p:nvPicPr>
            <p:cNvPr id="38" name="object 3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518100" y="6967981"/>
              <a:ext cx="214935" cy="214946"/>
            </a:xfrm>
            <a:prstGeom prst="rect">
              <a:avLst/>
            </a:prstGeom>
          </p:spPr>
        </p:pic>
        <p:pic>
          <p:nvPicPr>
            <p:cNvPr id="39" name="object 3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797519" y="7139937"/>
              <a:ext cx="128959" cy="128959"/>
            </a:xfrm>
            <a:prstGeom prst="rect">
              <a:avLst/>
            </a:prstGeom>
          </p:spPr>
        </p:pic>
        <p:pic>
          <p:nvPicPr>
            <p:cNvPr id="40" name="object 40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759540" y="7267400"/>
              <a:ext cx="198157" cy="198163"/>
            </a:xfrm>
            <a:prstGeom prst="rect">
              <a:avLst/>
            </a:prstGeom>
          </p:spPr>
        </p:pic>
        <p:pic>
          <p:nvPicPr>
            <p:cNvPr id="41" name="object 41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174230" y="7139965"/>
              <a:ext cx="128903" cy="128899"/>
            </a:xfrm>
            <a:prstGeom prst="rect">
              <a:avLst/>
            </a:prstGeom>
          </p:spPr>
        </p:pic>
        <p:pic>
          <p:nvPicPr>
            <p:cNvPr id="42" name="object 42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6576302" y="8277605"/>
              <a:ext cx="198157" cy="198163"/>
            </a:xfrm>
            <a:prstGeom prst="rect">
              <a:avLst/>
            </a:prstGeom>
          </p:spPr>
        </p:pic>
        <p:pic>
          <p:nvPicPr>
            <p:cNvPr id="43" name="object 43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6615085" y="8980621"/>
              <a:ext cx="145834" cy="141129"/>
            </a:xfrm>
            <a:prstGeom prst="rect">
              <a:avLst/>
            </a:prstGeom>
          </p:spPr>
        </p:pic>
        <p:sp>
          <p:nvSpPr>
            <p:cNvPr id="44" name="object 44"/>
            <p:cNvSpPr/>
            <p:nvPr/>
          </p:nvSpPr>
          <p:spPr>
            <a:xfrm>
              <a:off x="5930128" y="8458579"/>
              <a:ext cx="262890" cy="262890"/>
            </a:xfrm>
            <a:custGeom>
              <a:avLst/>
              <a:gdLst/>
              <a:ahLst/>
              <a:cxnLst/>
              <a:rect l="l" t="t" r="r" b="b"/>
              <a:pathLst>
                <a:path w="262889" h="262890">
                  <a:moveTo>
                    <a:pt x="126371" y="0"/>
                  </a:moveTo>
                  <a:lnTo>
                    <a:pt x="75677" y="12312"/>
                  </a:lnTo>
                  <a:lnTo>
                    <a:pt x="33721" y="43312"/>
                  </a:lnTo>
                  <a:lnTo>
                    <a:pt x="7817" y="86498"/>
                  </a:lnTo>
                  <a:lnTo>
                    <a:pt x="0" y="136249"/>
                  </a:lnTo>
                  <a:lnTo>
                    <a:pt x="12307" y="186945"/>
                  </a:lnTo>
                  <a:lnTo>
                    <a:pt x="43307" y="228896"/>
                  </a:lnTo>
                  <a:lnTo>
                    <a:pt x="86493" y="254800"/>
                  </a:lnTo>
                  <a:lnTo>
                    <a:pt x="136245" y="262617"/>
                  </a:lnTo>
                  <a:lnTo>
                    <a:pt x="186941" y="250305"/>
                  </a:lnTo>
                  <a:lnTo>
                    <a:pt x="228896" y="219296"/>
                  </a:lnTo>
                  <a:lnTo>
                    <a:pt x="254801" y="176110"/>
                  </a:lnTo>
                  <a:lnTo>
                    <a:pt x="262618" y="126364"/>
                  </a:lnTo>
                  <a:lnTo>
                    <a:pt x="250310" y="75671"/>
                  </a:lnTo>
                  <a:lnTo>
                    <a:pt x="219306" y="33720"/>
                  </a:lnTo>
                  <a:lnTo>
                    <a:pt x="176120" y="7816"/>
                  </a:lnTo>
                  <a:lnTo>
                    <a:pt x="126371" y="0"/>
                  </a:lnTo>
                  <a:close/>
                </a:path>
              </a:pathLst>
            </a:custGeom>
            <a:solidFill>
              <a:srgbClr val="E6E4E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5" name="object 45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5759270" y="7785344"/>
              <a:ext cx="155701" cy="150982"/>
            </a:xfrm>
            <a:prstGeom prst="rect">
              <a:avLst/>
            </a:prstGeom>
          </p:spPr>
        </p:pic>
        <p:pic>
          <p:nvPicPr>
            <p:cNvPr id="46" name="object 46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6093539" y="7929370"/>
              <a:ext cx="97312" cy="92678"/>
            </a:xfrm>
            <a:prstGeom prst="rect">
              <a:avLst/>
            </a:prstGeom>
          </p:spPr>
        </p:pic>
        <p:pic>
          <p:nvPicPr>
            <p:cNvPr id="47" name="object 47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6824325" y="7669133"/>
              <a:ext cx="97312" cy="97305"/>
            </a:xfrm>
            <a:prstGeom prst="rect">
              <a:avLst/>
            </a:prstGeom>
          </p:spPr>
        </p:pic>
      </p:grpSp>
      <p:sp>
        <p:nvSpPr>
          <p:cNvPr id="49" name="object 5">
            <a:extLst>
              <a:ext uri="{FF2B5EF4-FFF2-40B4-BE49-F238E27FC236}">
                <a16:creationId xmlns:a16="http://schemas.microsoft.com/office/drawing/2014/main" id="{669C0BF8-391E-D3B0-DA1F-E316EFD33542}"/>
              </a:ext>
            </a:extLst>
          </p:cNvPr>
          <p:cNvSpPr txBox="1"/>
          <p:nvPr/>
        </p:nvSpPr>
        <p:spPr>
          <a:xfrm>
            <a:off x="1132334" y="10624084"/>
            <a:ext cx="2059939" cy="31290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sz="1950" b="1" i="1" spc="-10">
                <a:solidFill>
                  <a:srgbClr val="004B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www.ravenol.de</a:t>
            </a:r>
            <a:endParaRPr sz="195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0" name="object 6">
            <a:extLst>
              <a:ext uri="{FF2B5EF4-FFF2-40B4-BE49-F238E27FC236}">
                <a16:creationId xmlns:a16="http://schemas.microsoft.com/office/drawing/2014/main" id="{AFD7C261-9977-4CAD-AEC0-B70ADE58D139}"/>
              </a:ext>
            </a:extLst>
          </p:cNvPr>
          <p:cNvSpPr txBox="1"/>
          <p:nvPr/>
        </p:nvSpPr>
        <p:spPr>
          <a:xfrm>
            <a:off x="11697770" y="9458702"/>
            <a:ext cx="6418012" cy="41614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555"/>
              </a:spcBef>
            </a:pPr>
            <a:r>
              <a:rPr lang="de-DE" sz="2600" b="1">
                <a:solidFill>
                  <a:srgbClr val="0057A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Zeit [min]</a:t>
            </a:r>
            <a:endParaRPr lang="de-DE" sz="26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1" name="object 18">
            <a:extLst>
              <a:ext uri="{FF2B5EF4-FFF2-40B4-BE49-F238E27FC236}">
                <a16:creationId xmlns:a16="http://schemas.microsoft.com/office/drawing/2014/main" id="{60F56364-0BE3-44E0-B018-858B1E07F872}"/>
              </a:ext>
            </a:extLst>
          </p:cNvPr>
          <p:cNvSpPr txBox="1"/>
          <p:nvPr/>
        </p:nvSpPr>
        <p:spPr>
          <a:xfrm>
            <a:off x="14782380" y="9128290"/>
            <a:ext cx="324485" cy="302980"/>
          </a:xfrm>
          <a:prstGeom prst="rect">
            <a:avLst/>
          </a:prstGeom>
        </p:spPr>
        <p:txBody>
          <a:bodyPr vert="horz" wrap="square" lIns="0" tIns="15240" rIns="0" bIns="0" rtlCol="0">
            <a:norm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lang="ru-RU" sz="1650" b="1" spc="-25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US" sz="1650" b="1" spc="-25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endParaRPr lang="ru-RU" sz="165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object 4">
            <a:extLst>
              <a:ext uri="{FF2B5EF4-FFF2-40B4-BE49-F238E27FC236}">
                <a16:creationId xmlns:a16="http://schemas.microsoft.com/office/drawing/2014/main" id="{68B3265E-4DBE-4C3D-9B26-E2F9BC5328E7}"/>
              </a:ext>
            </a:extLst>
          </p:cNvPr>
          <p:cNvSpPr/>
          <p:nvPr/>
        </p:nvSpPr>
        <p:spPr>
          <a:xfrm>
            <a:off x="5177790" y="7940674"/>
            <a:ext cx="1671401" cy="87947"/>
          </a:xfrm>
          <a:custGeom>
            <a:avLst/>
            <a:gdLst/>
            <a:ahLst/>
            <a:cxnLst/>
            <a:rect l="l" t="t" r="r" b="b"/>
            <a:pathLst>
              <a:path w="4874259">
                <a:moveTo>
                  <a:pt x="0" y="0"/>
                </a:moveTo>
                <a:lnTo>
                  <a:pt x="4874207" y="0"/>
                </a:lnTo>
              </a:path>
            </a:pathLst>
          </a:custGeom>
          <a:ln w="13894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132333" y="785628"/>
            <a:ext cx="17637149" cy="1183016"/>
          </a:xfrm>
          <a:prstGeom prst="rect">
            <a:avLst/>
          </a:prstGeom>
        </p:spPr>
        <p:txBody>
          <a:bodyPr vert="horz" wrap="square" lIns="0" tIns="79375" rIns="0" bIns="0" rtlCol="0">
            <a:spAutoFit/>
          </a:bodyPr>
          <a:lstStyle/>
          <a:p>
            <a:pPr marL="12700" marR="5080">
              <a:lnSpc>
                <a:spcPts val="4290"/>
              </a:lnSpc>
              <a:spcBef>
                <a:spcPts val="625"/>
              </a:spcBef>
            </a:pPr>
            <a:r>
              <a:rPr lang="de-DE" dirty="0"/>
              <a:t>RAVENOL SWT | ELASTOMERKOMPATIBILITÄT UND</a:t>
            </a:r>
            <a:br>
              <a:rPr lang="de-DE" dirty="0"/>
            </a:br>
            <a:r>
              <a:rPr lang="de-DE" dirty="0"/>
              <a:t>FILTRIERBARKEIT</a:t>
            </a:r>
            <a:endParaRPr spc="-10" dirty="0"/>
          </a:p>
        </p:txBody>
      </p:sp>
      <p:sp>
        <p:nvSpPr>
          <p:cNvPr id="3" name="object 3"/>
          <p:cNvSpPr/>
          <p:nvPr/>
        </p:nvSpPr>
        <p:spPr>
          <a:xfrm>
            <a:off x="1905175" y="6920572"/>
            <a:ext cx="4934494" cy="45719"/>
          </a:xfrm>
          <a:custGeom>
            <a:avLst/>
            <a:gdLst/>
            <a:ahLst/>
            <a:cxnLst/>
            <a:rect l="l" t="t" r="r" b="b"/>
            <a:pathLst>
              <a:path w="4874259">
                <a:moveTo>
                  <a:pt x="0" y="0"/>
                </a:moveTo>
                <a:lnTo>
                  <a:pt x="4874207" y="0"/>
                </a:lnTo>
              </a:path>
            </a:pathLst>
          </a:custGeom>
          <a:ln w="13894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905174" y="7268425"/>
            <a:ext cx="4934495" cy="45719"/>
          </a:xfrm>
          <a:custGeom>
            <a:avLst/>
            <a:gdLst/>
            <a:ahLst/>
            <a:cxnLst/>
            <a:rect l="l" t="t" r="r" b="b"/>
            <a:pathLst>
              <a:path w="4874259">
                <a:moveTo>
                  <a:pt x="0" y="0"/>
                </a:moveTo>
                <a:lnTo>
                  <a:pt x="4874207" y="0"/>
                </a:lnTo>
              </a:path>
            </a:pathLst>
          </a:custGeom>
          <a:ln w="13894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905175" y="9706478"/>
            <a:ext cx="4874260" cy="0"/>
          </a:xfrm>
          <a:custGeom>
            <a:avLst/>
            <a:gdLst/>
            <a:ahLst/>
            <a:cxnLst/>
            <a:rect l="l" t="t" r="r" b="b"/>
            <a:pathLst>
              <a:path w="4874259">
                <a:moveTo>
                  <a:pt x="0" y="0"/>
                </a:moveTo>
                <a:lnTo>
                  <a:pt x="4874207" y="0"/>
                </a:lnTo>
              </a:path>
            </a:pathLst>
          </a:custGeom>
          <a:ln w="13894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6" name="object 6"/>
          <p:cNvGrpSpPr/>
          <p:nvPr/>
        </p:nvGrpSpPr>
        <p:grpSpPr>
          <a:xfrm>
            <a:off x="1888575" y="9351667"/>
            <a:ext cx="4951095" cy="24765"/>
            <a:chOff x="1888575" y="9351667"/>
            <a:chExt cx="4951095" cy="24765"/>
          </a:xfrm>
        </p:grpSpPr>
        <p:sp>
          <p:nvSpPr>
            <p:cNvPr id="7" name="object 7"/>
            <p:cNvSpPr/>
            <p:nvPr/>
          </p:nvSpPr>
          <p:spPr>
            <a:xfrm>
              <a:off x="1905175" y="9358614"/>
              <a:ext cx="4874260" cy="0"/>
            </a:xfrm>
            <a:custGeom>
              <a:avLst/>
              <a:gdLst/>
              <a:ahLst/>
              <a:cxnLst/>
              <a:rect l="l" t="t" r="r" b="b"/>
              <a:pathLst>
                <a:path w="4874259">
                  <a:moveTo>
                    <a:pt x="0" y="0"/>
                  </a:moveTo>
                  <a:lnTo>
                    <a:pt x="4874207" y="0"/>
                  </a:lnTo>
                </a:path>
              </a:pathLst>
            </a:custGeom>
            <a:ln w="13894">
              <a:solidFill>
                <a:srgbClr val="D9D9D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1888575" y="9364718"/>
              <a:ext cx="4951095" cy="0"/>
            </a:xfrm>
            <a:custGeom>
              <a:avLst/>
              <a:gdLst/>
              <a:ahLst/>
              <a:cxnLst/>
              <a:rect l="l" t="t" r="r" b="b"/>
              <a:pathLst>
                <a:path w="4951095">
                  <a:moveTo>
                    <a:pt x="4950613" y="0"/>
                  </a:moveTo>
                  <a:lnTo>
                    <a:pt x="0" y="0"/>
                  </a:lnTo>
                </a:path>
              </a:pathLst>
            </a:custGeom>
            <a:ln w="23161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 txBox="1"/>
          <p:nvPr/>
        </p:nvSpPr>
        <p:spPr>
          <a:xfrm>
            <a:off x="1564602" y="6788976"/>
            <a:ext cx="260985" cy="303276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300" b="1" spc="-25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12</a:t>
            </a:r>
            <a:endParaRPr sz="13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>
              <a:lnSpc>
                <a:spcPct val="100000"/>
              </a:lnSpc>
              <a:spcBef>
                <a:spcPts val="1205"/>
              </a:spcBef>
            </a:pPr>
            <a:r>
              <a:rPr sz="1300" b="1" spc="-25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</a:t>
            </a:r>
            <a:endParaRPr sz="13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96520">
              <a:lnSpc>
                <a:spcPct val="100000"/>
              </a:lnSpc>
              <a:spcBef>
                <a:spcPts val="1200"/>
              </a:spcBef>
            </a:pPr>
            <a:r>
              <a:rPr sz="1300" b="1" spc="5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endParaRPr sz="13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96520">
              <a:lnSpc>
                <a:spcPct val="100000"/>
              </a:lnSpc>
              <a:spcBef>
                <a:spcPts val="1205"/>
              </a:spcBef>
            </a:pPr>
            <a:r>
              <a:rPr sz="1300" b="1" spc="5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endParaRPr sz="13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96520">
              <a:lnSpc>
                <a:spcPct val="100000"/>
              </a:lnSpc>
              <a:spcBef>
                <a:spcPts val="1200"/>
              </a:spcBef>
            </a:pPr>
            <a:r>
              <a:rPr sz="1300" b="1" spc="5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endParaRPr sz="13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96520">
              <a:lnSpc>
                <a:spcPct val="100000"/>
              </a:lnSpc>
              <a:spcBef>
                <a:spcPts val="1205"/>
              </a:spcBef>
            </a:pPr>
            <a:r>
              <a:rPr sz="1300" b="1" spc="5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sz="13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96520">
              <a:lnSpc>
                <a:spcPct val="100000"/>
              </a:lnSpc>
              <a:spcBef>
                <a:spcPts val="1200"/>
              </a:spcBef>
            </a:pPr>
            <a:r>
              <a:rPr sz="1300" b="1" spc="5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endParaRPr sz="13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">
              <a:lnSpc>
                <a:spcPct val="100000"/>
              </a:lnSpc>
              <a:spcBef>
                <a:spcPts val="1205"/>
              </a:spcBef>
            </a:pPr>
            <a:r>
              <a:rPr sz="1300" b="1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sz="1300" b="1" spc="-50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sz="13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">
              <a:lnSpc>
                <a:spcPct val="100000"/>
              </a:lnSpc>
              <a:spcBef>
                <a:spcPts val="1200"/>
              </a:spcBef>
            </a:pPr>
            <a:r>
              <a:rPr sz="1300" b="1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sz="1300" b="1" spc="-50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endParaRPr sz="13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180833" y="6788976"/>
            <a:ext cx="315471" cy="2952687"/>
          </a:xfrm>
          <a:prstGeom prst="rect">
            <a:avLst/>
          </a:prstGeom>
        </p:spPr>
        <p:txBody>
          <a:bodyPr vert="vert270" wrap="square" lIns="0" tIns="1016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80"/>
              </a:spcBef>
            </a:pPr>
            <a:r>
              <a:rPr lang="de-DE" sz="2050" b="1">
                <a:solidFill>
                  <a:srgbClr val="0057A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Volumenänderung [%]</a:t>
            </a:r>
            <a:endParaRPr sz="205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132334" y="2194388"/>
            <a:ext cx="8628380" cy="4130386"/>
          </a:xfrm>
          <a:prstGeom prst="rect">
            <a:avLst/>
          </a:prstGeom>
        </p:spPr>
        <p:txBody>
          <a:bodyPr vert="horz" wrap="square" lIns="0" tIns="12065" rIns="0" bIns="0" rtlCol="0">
            <a:normAutofit/>
          </a:bodyPr>
          <a:lstStyle/>
          <a:p>
            <a:pPr marL="12700" marR="681355">
              <a:lnSpc>
                <a:spcPct val="100000"/>
              </a:lnSpc>
              <a:spcBef>
                <a:spcPts val="95"/>
              </a:spcBef>
            </a:pPr>
            <a:r>
              <a:rPr lang="de-DE" sz="2900" spc="-10" dirty="0">
                <a:latin typeface="Arial" panose="020B0604020202020204" pitchFamily="34" charset="0"/>
                <a:cs typeface="Arial" panose="020B0604020202020204" pitchFamily="34" charset="0"/>
              </a:rPr>
              <a:t>SWT zeichnet sich durch seine Kompatibilität mit statischen und dynamischen Dichtungen aus</a:t>
            </a:r>
            <a:endParaRPr sz="29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54965" indent="-342900">
              <a:lnSpc>
                <a:spcPct val="100000"/>
              </a:lnSpc>
              <a:spcBef>
                <a:spcPts val="520"/>
              </a:spcBef>
              <a:buFont typeface="Arial" panose="020B0604020202020204" pitchFamily="34" charset="0"/>
              <a:buChar char="•"/>
              <a:tabLst>
                <a:tab pos="309880" algn="l"/>
              </a:tabLst>
            </a:pPr>
            <a:r>
              <a:rPr lang="de-DE" sz="2450" b="1" spc="-10" dirty="0">
                <a:latin typeface="Arial" panose="020B0604020202020204" pitchFamily="34" charset="0"/>
                <a:cs typeface="Arial" panose="020B0604020202020204" pitchFamily="34" charset="0"/>
              </a:rPr>
              <a:t>Schützt</a:t>
            </a:r>
            <a:r>
              <a:rPr lang="de-DE" sz="2450" spc="-10" dirty="0">
                <a:latin typeface="Arial" panose="020B0604020202020204" pitchFamily="34" charset="0"/>
                <a:cs typeface="Arial" panose="020B0604020202020204" pitchFamily="34" charset="0"/>
              </a:rPr>
              <a:t> Dichtungen vor</a:t>
            </a:r>
            <a:r>
              <a:rPr lang="de-DE" sz="2450" b="1" spc="-10" dirty="0">
                <a:latin typeface="Arial" panose="020B0604020202020204" pitchFamily="34" charset="0"/>
                <a:cs typeface="Arial" panose="020B0604020202020204" pitchFamily="34" charset="0"/>
              </a:rPr>
              <a:t> gängigen Ausfallmechanismen</a:t>
            </a:r>
            <a:endParaRPr sz="245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54965" indent="-342900">
              <a:lnSpc>
                <a:spcPct val="100000"/>
              </a:lnSpc>
              <a:spcBef>
                <a:spcPts val="1265"/>
              </a:spcBef>
              <a:buFont typeface="Arial" panose="020B0604020202020204" pitchFamily="34" charset="0"/>
              <a:buChar char="•"/>
              <a:tabLst>
                <a:tab pos="309880" algn="l"/>
              </a:tabLst>
            </a:pPr>
            <a:r>
              <a:rPr lang="de-DE" sz="2450" spc="-10" dirty="0">
                <a:latin typeface="Arial" panose="020B0604020202020204" pitchFamily="34" charset="0"/>
                <a:cs typeface="Arial" panose="020B0604020202020204" pitchFamily="34" charset="0"/>
              </a:rPr>
              <a:t>Robust, bestanden NBR902, FKM585 &amp; FKM260466</a:t>
            </a:r>
            <a:endParaRPr sz="245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54965" marR="340995" indent="-342900">
              <a:lnSpc>
                <a:spcPct val="101000"/>
              </a:lnSpc>
              <a:spcBef>
                <a:spcPts val="1235"/>
              </a:spcBef>
              <a:buFont typeface="Arial" panose="020B0604020202020204" pitchFamily="34" charset="0"/>
              <a:buChar char="•"/>
              <a:tabLst>
                <a:tab pos="309880" algn="l"/>
              </a:tabLst>
            </a:pPr>
            <a:r>
              <a:rPr lang="de-DE" sz="2450" spc="-10" dirty="0">
                <a:latin typeface="Arial" panose="020B0604020202020204" pitchFamily="34" charset="0"/>
                <a:cs typeface="Arial" panose="020B0604020202020204" pitchFamily="34" charset="0"/>
              </a:rPr>
              <a:t>Statische und Radial-Wellendichtungsprüfungen gemäß Flender-Testbedingungen</a:t>
            </a:r>
            <a:endParaRPr sz="245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54965" marR="5080" indent="-342900">
              <a:lnSpc>
                <a:spcPct val="101000"/>
              </a:lnSpc>
              <a:spcBef>
                <a:spcPts val="1235"/>
              </a:spcBef>
              <a:buFont typeface="Arial" panose="020B0604020202020204" pitchFamily="34" charset="0"/>
              <a:buChar char="•"/>
              <a:tabLst>
                <a:tab pos="309880" algn="l"/>
              </a:tabLst>
            </a:pPr>
            <a:r>
              <a:rPr lang="de-DE" sz="2450" spc="-25" dirty="0">
                <a:latin typeface="Arial" panose="020B0604020202020204" pitchFamily="34" charset="0"/>
                <a:cs typeface="Arial" panose="020B0604020202020204" pitchFamily="34" charset="0"/>
              </a:rPr>
              <a:t>Im Gegensatz zu vielen Wettbewerbern verursacht es keine übermäßige Quellung von </a:t>
            </a:r>
            <a:r>
              <a:rPr lang="de-DE" sz="2450" spc="-25" dirty="0" err="1">
                <a:latin typeface="Arial" panose="020B0604020202020204" pitchFamily="34" charset="0"/>
                <a:cs typeface="Arial" panose="020B0604020202020204" pitchFamily="34" charset="0"/>
              </a:rPr>
              <a:t>Nitrilkautschuken</a:t>
            </a:r>
            <a:r>
              <a:rPr lang="de-DE" sz="2450" spc="-25" dirty="0">
                <a:latin typeface="Arial" panose="020B0604020202020204" pitchFamily="34" charset="0"/>
                <a:cs typeface="Arial" panose="020B0604020202020204" pitchFamily="34" charset="0"/>
              </a:rPr>
              <a:t>, die dafür anfällig sein können</a:t>
            </a:r>
            <a:endParaRPr sz="24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3498850" y="9741663"/>
            <a:ext cx="2971800" cy="41614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25"/>
              </a:spcBef>
            </a:pPr>
            <a:r>
              <a:rPr lang="de-DE" sz="2600" b="1" spc="-10">
                <a:solidFill>
                  <a:srgbClr val="ED7D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Wettbewerber</a:t>
            </a:r>
            <a:endParaRPr sz="26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2028008" y="9722654"/>
            <a:ext cx="815340" cy="426084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2600" b="1" spc="-25">
                <a:solidFill>
                  <a:srgbClr val="0057A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SWT</a:t>
            </a:r>
            <a:endParaRPr sz="26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4072824" y="9029265"/>
            <a:ext cx="2776368" cy="294970"/>
          </a:xfrm>
          <a:prstGeom prst="rect">
            <a:avLst/>
          </a:prstGeom>
        </p:spPr>
        <p:txBody>
          <a:bodyPr vert="horz" wrap="square" lIns="0" tIns="12700" rIns="0" bIns="0" rtlCol="0">
            <a:norm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de-DE" sz="175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zulässiger Grenzwert -2%</a:t>
            </a:r>
            <a:endParaRPr lang="de-DE" sz="175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5" name="object 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25646415"/>
              </p:ext>
            </p:extLst>
          </p:nvPr>
        </p:nvGraphicFramePr>
        <p:xfrm>
          <a:off x="1888575" y="7436946"/>
          <a:ext cx="4960616" cy="157207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492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0670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7091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9623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6677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39624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86677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396239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411479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</a:tblGrid>
              <a:tr h="173355">
                <a:tc grid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9050">
                      <a:solidFill>
                        <a:srgbClr val="D9D9D9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row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28575">
                      <a:solidFill>
                        <a:srgbClr val="FF0000"/>
                      </a:solidFill>
                      <a:prstDash val="solid"/>
                    </a:lnB>
                    <a:solidFill>
                      <a:srgbClr val="ED7D31"/>
                    </a:solidFill>
                  </a:tcPr>
                </a:tc>
                <a:tc gridSpan="5">
                  <a:txBody>
                    <a:bodyPr/>
                    <a:lstStyle/>
                    <a:p>
                      <a:pPr marR="3175"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9050">
                      <a:solidFill>
                        <a:srgbClr val="D9D9D9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73719">
                <a:tc rowSpan="2" grid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9050">
                      <a:solidFill>
                        <a:srgbClr val="D9D9D9"/>
                      </a:solidFill>
                      <a:prstDash val="solid"/>
                    </a:lnT>
                    <a:lnB w="19050">
                      <a:solidFill>
                        <a:srgbClr val="D9D9D9"/>
                      </a:solidFill>
                      <a:prstDash val="solid"/>
                    </a:lnB>
                  </a:tcPr>
                </a:tc>
                <a:tc rowSpan="2"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rowSpan="2"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B w="28575">
                      <a:solidFill>
                        <a:srgbClr val="FF0000"/>
                      </a:solidFill>
                      <a:prstDash val="solid"/>
                    </a:lnB>
                    <a:solidFill>
                      <a:srgbClr val="ED7D31"/>
                    </a:solidFill>
                  </a:tcPr>
                </a:tc>
                <a:tc gridSpan="5">
                  <a:txBody>
                    <a:bodyPr/>
                    <a:lstStyle/>
                    <a:p>
                      <a:pPr marL="1691639">
                        <a:lnSpc>
                          <a:spcPts val="1170"/>
                        </a:lnSpc>
                        <a:spcBef>
                          <a:spcPts val="100"/>
                        </a:spcBef>
                      </a:pPr>
                      <a:endParaRPr sz="175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12700" marB="0">
                    <a:lnT w="19050">
                      <a:solidFill>
                        <a:srgbClr val="D9D9D9"/>
                      </a:solidFill>
                      <a:prstDash val="solid"/>
                    </a:lnT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73355">
                <a:tc gridSpan="3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T w="19050">
                      <a:solidFill>
                        <a:srgbClr val="D9D9D9"/>
                      </a:solidFill>
                      <a:prstDash val="solid"/>
                    </a:lnT>
                    <a:lnB w="19050">
                      <a:solidFill>
                        <a:srgbClr val="D9D9D9"/>
                      </a:solidFill>
                      <a:prstDash val="soli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B w="28575">
                      <a:solidFill>
                        <a:srgbClr val="FF0000"/>
                      </a:solidFill>
                      <a:prstDash val="soli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9050">
                      <a:solidFill>
                        <a:srgbClr val="D9D9D9"/>
                      </a:solidFill>
                      <a:prstDash val="solid"/>
                    </a:lnB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28575">
                      <a:solidFill>
                        <a:srgbClr val="FF0000"/>
                      </a:solidFill>
                      <a:prstDash val="solid"/>
                    </a:lnB>
                    <a:solidFill>
                      <a:srgbClr val="ED7D31"/>
                    </a:solidFill>
                  </a:tcPr>
                </a:tc>
                <a:tc rowSpan="2" grid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00"/>
                        </a:spcBef>
                        <a:tabLst>
                          <a:tab pos="768350" algn="l"/>
                        </a:tabLst>
                      </a:pPr>
                      <a:endParaRPr sz="900" strike="noStrike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50800" marB="0"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FF0000"/>
                      </a:solidFill>
                      <a:prstDash val="solid"/>
                    </a:lnB>
                  </a:tcPr>
                </a:tc>
                <a:tc rowSpan="2"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rowSpan="2"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68910">
                <a:tc grid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9050">
                      <a:solidFill>
                        <a:srgbClr val="D9D9D9"/>
                      </a:solidFill>
                      <a:prstDash val="solid"/>
                    </a:lnT>
                    <a:lnB w="28575">
                      <a:solidFill>
                        <a:srgbClr val="FF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B w="28575">
                      <a:solidFill>
                        <a:srgbClr val="FF0000"/>
                      </a:solidFill>
                      <a:prstDash val="soli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9050">
                      <a:solidFill>
                        <a:srgbClr val="D9D9D9"/>
                      </a:solidFill>
                      <a:prstDash val="solid"/>
                    </a:lnT>
                    <a:lnB w="28575">
                      <a:solidFill>
                        <a:srgbClr val="FF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B w="28575">
                      <a:solidFill>
                        <a:srgbClr val="FF0000"/>
                      </a:solidFill>
                      <a:prstDash val="solid"/>
                    </a:lnB>
                    <a:solidFill>
                      <a:srgbClr val="ED7D31"/>
                    </a:solidFill>
                  </a:tcPr>
                </a:tc>
                <a:tc gridSpan="3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50800" marB="0">
                    <a:lnB w="28575">
                      <a:solidFill>
                        <a:srgbClr val="FF0000"/>
                      </a:solidFill>
                      <a:prstDash val="soli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78435">
                <a:tc grid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28575">
                      <a:solidFill>
                        <a:srgbClr val="FF0000"/>
                      </a:solidFill>
                      <a:prstDash val="solid"/>
                    </a:lnT>
                    <a:lnB w="19050">
                      <a:solidFill>
                        <a:srgbClr val="D9D9D9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row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28575">
                      <a:solidFill>
                        <a:srgbClr val="FF0000"/>
                      </a:solidFill>
                      <a:prstDash val="solid"/>
                    </a:lnT>
                    <a:lnB w="9525">
                      <a:solidFill>
                        <a:srgbClr val="D9D9D9"/>
                      </a:solidFill>
                      <a:prstDash val="soli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28575">
                      <a:solidFill>
                        <a:srgbClr val="FF0000"/>
                      </a:solidFill>
                      <a:prstDash val="solid"/>
                    </a:lnT>
                    <a:lnB w="19050">
                      <a:solidFill>
                        <a:srgbClr val="D9D9D9"/>
                      </a:solidFill>
                      <a:prstDash val="solid"/>
                    </a:lnB>
                  </a:tcPr>
                </a:tc>
                <a:tc row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28575">
                      <a:solidFill>
                        <a:srgbClr val="FF0000"/>
                      </a:solidFill>
                      <a:prstDash val="solid"/>
                    </a:lnT>
                    <a:lnB w="9525">
                      <a:solidFill>
                        <a:srgbClr val="D9D9D9"/>
                      </a:solidFill>
                      <a:prstDash val="soli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28575">
                      <a:solidFill>
                        <a:srgbClr val="FF0000"/>
                      </a:solidFill>
                      <a:prstDash val="solid"/>
                    </a:lnT>
                    <a:lnB w="19050">
                      <a:solidFill>
                        <a:srgbClr val="D9D9D9"/>
                      </a:solidFill>
                      <a:prstDash val="solid"/>
                    </a:lnB>
                  </a:tcPr>
                </a:tc>
                <a:tc row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28575">
                      <a:solidFill>
                        <a:srgbClr val="FF0000"/>
                      </a:solidFill>
                      <a:prstDash val="solid"/>
                    </a:lnT>
                    <a:lnB w="9525">
                      <a:solidFill>
                        <a:srgbClr val="D9D9D9"/>
                      </a:solidFill>
                      <a:prstDash val="soli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marR="3175"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28575">
                      <a:solidFill>
                        <a:srgbClr val="FF0000"/>
                      </a:solidFill>
                      <a:prstDash val="solid"/>
                    </a:lnT>
                    <a:lnB w="19050">
                      <a:solidFill>
                        <a:srgbClr val="D9D9D9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49250">
                <a:tc grid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9050">
                      <a:solidFill>
                        <a:srgbClr val="D9D9D9"/>
                      </a:solidFill>
                      <a:prstDash val="solid"/>
                    </a:lnT>
                    <a:lnB w="19050">
                      <a:solidFill>
                        <a:srgbClr val="D9D9D9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T w="28575">
                      <a:solidFill>
                        <a:srgbClr val="FF0000"/>
                      </a:solidFill>
                      <a:prstDash val="solid"/>
                    </a:lnT>
                    <a:lnB w="9525">
                      <a:solidFill>
                        <a:srgbClr val="D9D9D9"/>
                      </a:solidFill>
                      <a:prstDash val="soli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9050">
                      <a:solidFill>
                        <a:srgbClr val="D9D9D9"/>
                      </a:solidFill>
                      <a:prstDash val="solid"/>
                    </a:lnT>
                    <a:lnB w="19050">
                      <a:solidFill>
                        <a:srgbClr val="D9D9D9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T w="28575">
                      <a:solidFill>
                        <a:srgbClr val="FF0000"/>
                      </a:solidFill>
                      <a:prstDash val="solid"/>
                    </a:lnT>
                    <a:lnB w="9525">
                      <a:solidFill>
                        <a:srgbClr val="D9D9D9"/>
                      </a:solidFill>
                      <a:prstDash val="soli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9050">
                      <a:solidFill>
                        <a:srgbClr val="D9D9D9"/>
                      </a:solidFill>
                      <a:prstDash val="solid"/>
                    </a:lnT>
                    <a:lnB w="19050">
                      <a:solidFill>
                        <a:srgbClr val="D9D9D9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T w="28575">
                      <a:solidFill>
                        <a:srgbClr val="FF0000"/>
                      </a:solidFill>
                      <a:prstDash val="solid"/>
                    </a:lnT>
                    <a:lnB w="9525">
                      <a:solidFill>
                        <a:srgbClr val="D9D9D9"/>
                      </a:solidFill>
                      <a:prstDash val="soli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marR="3175">
                        <a:lnSpc>
                          <a:spcPct val="100000"/>
                        </a:lnSpc>
                      </a:pPr>
                      <a:endParaRPr sz="2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9050">
                      <a:solidFill>
                        <a:srgbClr val="D9D9D9"/>
                      </a:solidFill>
                      <a:prstDash val="solid"/>
                    </a:lnT>
                    <a:lnB w="19050">
                      <a:solidFill>
                        <a:srgbClr val="D9D9D9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5115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9050">
                      <a:solidFill>
                        <a:srgbClr val="D9D9D9"/>
                      </a:solidFill>
                      <a:prstDash val="solid"/>
                    </a:lnT>
                    <a:lnB w="19050">
                      <a:solidFill>
                        <a:srgbClr val="D9D9D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9050">
                      <a:solidFill>
                        <a:srgbClr val="D9D9D9"/>
                      </a:solidFill>
                      <a:prstDash val="solid"/>
                    </a:lnT>
                    <a:lnB w="19050">
                      <a:solidFill>
                        <a:srgbClr val="D9D9D9"/>
                      </a:solidFill>
                      <a:prstDash val="solid"/>
                    </a:lnB>
                    <a:solidFill>
                      <a:srgbClr val="0057A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9050">
                      <a:solidFill>
                        <a:srgbClr val="D9D9D9"/>
                      </a:solidFill>
                      <a:prstDash val="solid"/>
                    </a:lnT>
                    <a:lnB w="19050">
                      <a:solidFill>
                        <a:srgbClr val="D9D9D9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T w="28575">
                      <a:solidFill>
                        <a:srgbClr val="FF0000"/>
                      </a:solidFill>
                      <a:prstDash val="solid"/>
                    </a:lnT>
                    <a:lnB w="9525">
                      <a:solidFill>
                        <a:srgbClr val="D9D9D9"/>
                      </a:solidFill>
                      <a:prstDash val="soli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9050">
                      <a:solidFill>
                        <a:srgbClr val="D9D9D9"/>
                      </a:solidFill>
                      <a:prstDash val="solid"/>
                    </a:lnT>
                    <a:lnB w="19050">
                      <a:solidFill>
                        <a:srgbClr val="D9D9D9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T w="28575">
                      <a:solidFill>
                        <a:srgbClr val="FF0000"/>
                      </a:solidFill>
                      <a:prstDash val="solid"/>
                    </a:lnT>
                    <a:lnB w="9525">
                      <a:solidFill>
                        <a:srgbClr val="D9D9D9"/>
                      </a:solidFill>
                      <a:prstDash val="soli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9050">
                      <a:solidFill>
                        <a:srgbClr val="D9D9D9"/>
                      </a:solidFill>
                      <a:prstDash val="solid"/>
                    </a:lnT>
                    <a:lnB w="19050">
                      <a:solidFill>
                        <a:srgbClr val="D9D9D9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T w="28575">
                      <a:solidFill>
                        <a:srgbClr val="FF0000"/>
                      </a:solidFill>
                      <a:prstDash val="solid"/>
                    </a:lnT>
                    <a:lnB w="9525">
                      <a:solidFill>
                        <a:srgbClr val="D9D9D9"/>
                      </a:solidFill>
                      <a:prstDash val="soli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marR="3175">
                        <a:lnSpc>
                          <a:spcPct val="100000"/>
                        </a:lnSpc>
                      </a:pPr>
                      <a:endParaRPr sz="2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9050">
                      <a:solidFill>
                        <a:srgbClr val="D9D9D9"/>
                      </a:solidFill>
                      <a:prstDash val="solid"/>
                    </a:lnT>
                    <a:lnB w="19050">
                      <a:solidFill>
                        <a:srgbClr val="D9D9D9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16" name="object 16"/>
          <p:cNvSpPr txBox="1">
            <a:spLocks noGrp="1"/>
          </p:cNvSpPr>
          <p:nvPr>
            <p:ph sz="half" idx="3"/>
          </p:nvPr>
        </p:nvSpPr>
        <p:spPr>
          <a:xfrm>
            <a:off x="10301123" y="1905509"/>
            <a:ext cx="8468360" cy="3383298"/>
          </a:xfrm>
          <a:prstGeom prst="rect">
            <a:avLst/>
          </a:prstGeom>
        </p:spPr>
        <p:txBody>
          <a:bodyPr vert="horz" wrap="square" lIns="0" tIns="300990" rIns="0" bIns="0" rtlCol="0" anchor="t">
            <a:spAutoFit/>
          </a:bodyPr>
          <a:lstStyle/>
          <a:p>
            <a:pPr marL="12700">
              <a:lnSpc>
                <a:spcPct val="100000"/>
              </a:lnSpc>
              <a:spcBef>
                <a:spcPts val="2370"/>
              </a:spcBef>
            </a:pPr>
            <a:r>
              <a:rPr lang="en-US" sz="2900" dirty="0"/>
              <a:t>SWT</a:t>
            </a:r>
            <a:r>
              <a:rPr lang="en-US" sz="2900" spc="-165" dirty="0"/>
              <a:t> </a:t>
            </a:r>
            <a:r>
              <a:rPr lang="en-US" sz="2900" spc="-10" dirty="0" err="1"/>
              <a:t>ermöglicht</a:t>
            </a:r>
            <a:r>
              <a:rPr lang="en-US" sz="2900" spc="-10" dirty="0"/>
              <a:t> </a:t>
            </a:r>
            <a:r>
              <a:rPr lang="en-US" sz="2900" spc="-10" dirty="0" err="1"/>
              <a:t>nachweislich</a:t>
            </a:r>
            <a:r>
              <a:rPr lang="en-US" sz="2900" spc="-10" dirty="0"/>
              <a:t> </a:t>
            </a:r>
            <a:r>
              <a:rPr lang="en-US" sz="2900" spc="-10" dirty="0" err="1"/>
              <a:t>Feinfiltration</a:t>
            </a:r>
            <a:endParaRPr lang="en-US" sz="2900" spc="-10" dirty="0"/>
          </a:p>
          <a:p>
            <a:pPr marL="309245" marR="5080" indent="-297180">
              <a:lnSpc>
                <a:spcPct val="101000"/>
              </a:lnSpc>
              <a:spcBef>
                <a:spcPts val="1700"/>
              </a:spcBef>
              <a:buFont typeface="Eurostile LT Std"/>
              <a:buChar char="•"/>
              <a:tabLst>
                <a:tab pos="309880" algn="l"/>
              </a:tabLst>
            </a:pPr>
            <a:r>
              <a:rPr lang="de-DE" sz="2450" b="1" spc="-10" dirty="0">
                <a:latin typeface="Arial"/>
                <a:cs typeface="Arial"/>
              </a:rPr>
              <a:t>Längere Ölwechselintervalle</a:t>
            </a:r>
            <a:r>
              <a:rPr lang="de-DE" sz="2450" spc="-10" dirty="0">
                <a:latin typeface="Arial"/>
                <a:cs typeface="Arial"/>
              </a:rPr>
              <a:t> erfordern </a:t>
            </a:r>
            <a:r>
              <a:rPr lang="de-DE" sz="2450" b="1" spc="-10" dirty="0">
                <a:latin typeface="Arial"/>
                <a:cs typeface="Arial"/>
              </a:rPr>
              <a:t>einen erhöhten Einsatz von feinerer Filtration</a:t>
            </a:r>
            <a:r>
              <a:rPr lang="de-DE" sz="2450" spc="-10" dirty="0">
                <a:latin typeface="Arial"/>
                <a:cs typeface="Arial"/>
              </a:rPr>
              <a:t>, um Ölreinheit und Bauteilschutz sicherzustellen.</a:t>
            </a:r>
            <a:endParaRPr lang="en-US" sz="2450" dirty="0">
              <a:latin typeface="Arial"/>
              <a:cs typeface="Arial"/>
            </a:endParaRPr>
          </a:p>
          <a:p>
            <a:pPr marL="309245" marR="217170" indent="-297180">
              <a:lnSpc>
                <a:spcPct val="101000"/>
              </a:lnSpc>
              <a:spcBef>
                <a:spcPts val="1235"/>
              </a:spcBef>
              <a:buFont typeface="Eurostile LT Std"/>
              <a:buChar char="•"/>
              <a:tabLst>
                <a:tab pos="309880" algn="l"/>
              </a:tabLst>
            </a:pPr>
            <a:r>
              <a:rPr lang="de-DE" sz="2450" b="1" spc="-20" dirty="0">
                <a:latin typeface="Arial"/>
                <a:cs typeface="Arial"/>
              </a:rPr>
              <a:t>Filterverstopfungen</a:t>
            </a:r>
            <a:r>
              <a:rPr lang="de-DE" sz="2450" spc="-20" dirty="0">
                <a:latin typeface="Arial"/>
                <a:cs typeface="Arial"/>
              </a:rPr>
              <a:t> oder </a:t>
            </a:r>
            <a:r>
              <a:rPr lang="de-DE" sz="2450" b="1" spc="-20" dirty="0">
                <a:latin typeface="Arial"/>
                <a:cs typeface="Arial"/>
              </a:rPr>
              <a:t>der Abbau von Additiven </a:t>
            </a:r>
            <a:r>
              <a:rPr lang="de-DE" sz="2450" spc="-20" dirty="0">
                <a:latin typeface="Arial"/>
                <a:cs typeface="Arial"/>
              </a:rPr>
              <a:t>können zu </a:t>
            </a:r>
            <a:r>
              <a:rPr lang="de-DE" sz="2450" b="1" spc="-20" dirty="0">
                <a:latin typeface="Arial"/>
                <a:cs typeface="Arial"/>
              </a:rPr>
              <a:t>Schaumbildung, erhöhter Reibung und Verschleiß führen.</a:t>
            </a:r>
            <a:endParaRPr lang="de-DE" sz="2450" b="1" dirty="0">
              <a:latin typeface="Arial"/>
              <a:cs typeface="Arial"/>
            </a:endParaRPr>
          </a:p>
        </p:txBody>
      </p:sp>
      <p:pic>
        <p:nvPicPr>
          <p:cNvPr id="17" name="object 1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6698590" y="5367874"/>
            <a:ext cx="2776369" cy="4508500"/>
          </a:xfrm>
          <a:prstGeom prst="rect">
            <a:avLst/>
          </a:prstGeom>
        </p:spPr>
      </p:pic>
      <p:sp>
        <p:nvSpPr>
          <p:cNvPr id="19" name="object 5">
            <a:extLst>
              <a:ext uri="{FF2B5EF4-FFF2-40B4-BE49-F238E27FC236}">
                <a16:creationId xmlns:a16="http://schemas.microsoft.com/office/drawing/2014/main" id="{27998C59-3DE7-9355-CB35-77876F633C2B}"/>
              </a:ext>
            </a:extLst>
          </p:cNvPr>
          <p:cNvSpPr txBox="1"/>
          <p:nvPr/>
        </p:nvSpPr>
        <p:spPr>
          <a:xfrm>
            <a:off x="1132334" y="10624084"/>
            <a:ext cx="2059939" cy="31290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sz="1950" b="1" i="1" spc="-10">
                <a:solidFill>
                  <a:srgbClr val="004B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www.ravenol.de</a:t>
            </a:r>
            <a:endParaRPr sz="195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object 13">
            <a:extLst>
              <a:ext uri="{FF2B5EF4-FFF2-40B4-BE49-F238E27FC236}">
                <a16:creationId xmlns:a16="http://schemas.microsoft.com/office/drawing/2014/main" id="{0DA69D2C-EB0C-41DE-A28B-B8BB7E3EC2B3}"/>
              </a:ext>
            </a:extLst>
          </p:cNvPr>
          <p:cNvSpPr txBox="1"/>
          <p:nvPr/>
        </p:nvSpPr>
        <p:spPr>
          <a:xfrm>
            <a:off x="1888575" y="6352206"/>
            <a:ext cx="4874260" cy="41614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25"/>
              </a:spcBef>
            </a:pPr>
            <a:r>
              <a:rPr lang="de-DE" sz="2600" b="1" spc="-25">
                <a:solidFill>
                  <a:srgbClr val="0057A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NBR902 Volumenänderung</a:t>
            </a:r>
            <a:endParaRPr lang="de-DE" sz="26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object 14">
            <a:extLst>
              <a:ext uri="{FF2B5EF4-FFF2-40B4-BE49-F238E27FC236}">
                <a16:creationId xmlns:a16="http://schemas.microsoft.com/office/drawing/2014/main" id="{112B6215-CE1B-4BBE-A448-A52227C0BC91}"/>
              </a:ext>
            </a:extLst>
          </p:cNvPr>
          <p:cNvSpPr txBox="1"/>
          <p:nvPr/>
        </p:nvSpPr>
        <p:spPr>
          <a:xfrm>
            <a:off x="5225393" y="7634891"/>
            <a:ext cx="2776368" cy="28212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de-DE" sz="175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zulässiger Grenzwert 5% </a:t>
            </a:r>
            <a:endParaRPr lang="de-DE" sz="175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object 12">
            <a:extLst>
              <a:ext uri="{FF2B5EF4-FFF2-40B4-BE49-F238E27FC236}">
                <a16:creationId xmlns:a16="http://schemas.microsoft.com/office/drawing/2014/main" id="{35CD0C0A-B50C-4461-94E7-3D3A43921E25}"/>
              </a:ext>
            </a:extLst>
          </p:cNvPr>
          <p:cNvSpPr txBox="1"/>
          <p:nvPr/>
        </p:nvSpPr>
        <p:spPr>
          <a:xfrm>
            <a:off x="10583552" y="9580734"/>
            <a:ext cx="2951302" cy="41614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 algn="l">
              <a:lnSpc>
                <a:spcPct val="100000"/>
              </a:lnSpc>
              <a:spcBef>
                <a:spcPts val="125"/>
              </a:spcBef>
            </a:pPr>
            <a:r>
              <a:rPr lang="de-DE" sz="2600" spc="-1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nach der Filtration</a:t>
            </a:r>
            <a:endParaRPr sz="26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object 16">
            <a:extLst>
              <a:ext uri="{FF2B5EF4-FFF2-40B4-BE49-F238E27FC236}">
                <a16:creationId xmlns:a16="http://schemas.microsoft.com/office/drawing/2014/main" id="{FA4BADA5-9EB2-B2A9-27F8-43FBF0106350}"/>
              </a:ext>
            </a:extLst>
          </p:cNvPr>
          <p:cNvSpPr txBox="1">
            <a:spLocks/>
          </p:cNvSpPr>
          <p:nvPr/>
        </p:nvSpPr>
        <p:spPr>
          <a:xfrm>
            <a:off x="10289533" y="5220777"/>
            <a:ext cx="8468360" cy="4908588"/>
          </a:xfrm>
          <a:prstGeom prst="rect">
            <a:avLst/>
          </a:prstGeom>
        </p:spPr>
        <p:txBody>
          <a:bodyPr vert="horz" wrap="square" lIns="0" tIns="300990" rIns="0" bIns="0" rtlCol="0" anchor="t">
            <a:spAutoFit/>
          </a:bodyPr>
          <a:lstStyle>
            <a:lvl1pPr marL="0">
              <a:defRPr sz="3300" b="0" i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309245" marR="2633980" indent="-297180">
              <a:lnSpc>
                <a:spcPct val="101000"/>
              </a:lnSpc>
              <a:spcBef>
                <a:spcPts val="1235"/>
              </a:spcBef>
              <a:buFont typeface="Eurostile LT Std"/>
              <a:buChar char="•"/>
              <a:tabLst>
                <a:tab pos="309880" algn="l"/>
              </a:tabLst>
            </a:pPr>
            <a:r>
              <a:rPr lang="en-US" sz="2450" b="1" spc="-10" dirty="0" err="1">
                <a:latin typeface="Arial"/>
                <a:cs typeface="Arial"/>
              </a:rPr>
              <a:t>Wichtige</a:t>
            </a:r>
            <a:r>
              <a:rPr lang="en-US" sz="2450" b="1" spc="-10" dirty="0">
                <a:latin typeface="Arial"/>
                <a:cs typeface="Arial"/>
              </a:rPr>
              <a:t> </a:t>
            </a:r>
            <a:r>
              <a:rPr lang="en-US" sz="2450" b="1" spc="-10" dirty="0" err="1">
                <a:latin typeface="Arial"/>
                <a:cs typeface="Arial"/>
              </a:rPr>
              <a:t>Filterauslegungen</a:t>
            </a:r>
            <a:r>
              <a:rPr lang="en-US" sz="2450" b="1" spc="-10" dirty="0">
                <a:latin typeface="Arial"/>
                <a:cs typeface="Arial"/>
              </a:rPr>
              <a:t> </a:t>
            </a:r>
            <a:r>
              <a:rPr lang="en-US" sz="2450" b="1" spc="-10" dirty="0" err="1">
                <a:latin typeface="Arial"/>
                <a:cs typeface="Arial"/>
              </a:rPr>
              <a:t>haben</a:t>
            </a:r>
            <a:r>
              <a:rPr lang="en-US" sz="2450" b="1" spc="-10" dirty="0">
                <a:latin typeface="Arial"/>
                <a:cs typeface="Arial"/>
              </a:rPr>
              <a:t> </a:t>
            </a:r>
            <a:r>
              <a:rPr lang="en-US" sz="2450" b="1" spc="-10" dirty="0" err="1">
                <a:latin typeface="Arial"/>
                <a:cs typeface="Arial"/>
              </a:rPr>
              <a:t>typischerweise</a:t>
            </a:r>
            <a:r>
              <a:rPr lang="en-US" sz="2450" b="1" spc="-10" dirty="0">
                <a:latin typeface="Arial"/>
                <a:cs typeface="Arial"/>
              </a:rPr>
              <a:t> </a:t>
            </a:r>
            <a:r>
              <a:rPr lang="en-US" sz="2450" b="1" spc="-10" dirty="0" err="1">
                <a:latin typeface="Arial"/>
                <a:cs typeface="Arial"/>
              </a:rPr>
              <a:t>Porengrößen</a:t>
            </a:r>
            <a:r>
              <a:rPr lang="en-US" sz="2450" b="1" spc="-10" dirty="0">
                <a:latin typeface="Arial"/>
                <a:cs typeface="Arial"/>
              </a:rPr>
              <a:t> von ≥ 3 µm, </a:t>
            </a:r>
            <a:r>
              <a:rPr lang="en-US" sz="2450" spc="-10" dirty="0">
                <a:latin typeface="Arial"/>
                <a:cs typeface="Arial"/>
              </a:rPr>
              <a:t>um </a:t>
            </a:r>
            <a:r>
              <a:rPr lang="en-US" sz="2450" spc="-10" dirty="0" err="1">
                <a:latin typeface="Arial"/>
                <a:cs typeface="Arial"/>
              </a:rPr>
              <a:t>ein</a:t>
            </a:r>
            <a:r>
              <a:rPr lang="en-US" sz="2450" spc="-10" dirty="0">
                <a:latin typeface="Arial"/>
                <a:cs typeface="Arial"/>
              </a:rPr>
              <a:t> </a:t>
            </a:r>
            <a:r>
              <a:rPr lang="en-US" sz="2450" spc="-10" dirty="0" err="1">
                <a:latin typeface="Arial"/>
                <a:cs typeface="Arial"/>
              </a:rPr>
              <a:t>gutes</a:t>
            </a:r>
            <a:r>
              <a:rPr lang="en-US" sz="2450" spc="-10" dirty="0">
                <a:latin typeface="Arial"/>
                <a:cs typeface="Arial"/>
              </a:rPr>
              <a:t> </a:t>
            </a:r>
            <a:r>
              <a:rPr lang="en-US" sz="2450" spc="-10" dirty="0" err="1">
                <a:latin typeface="Arial"/>
                <a:cs typeface="Arial"/>
              </a:rPr>
              <a:t>Gleichgewicht</a:t>
            </a:r>
            <a:r>
              <a:rPr lang="en-US" sz="2450" spc="-10" dirty="0">
                <a:latin typeface="Arial"/>
                <a:cs typeface="Arial"/>
              </a:rPr>
              <a:t> </a:t>
            </a:r>
            <a:r>
              <a:rPr lang="en-US" sz="2450" spc="-10" dirty="0" err="1">
                <a:latin typeface="Arial"/>
                <a:cs typeface="Arial"/>
              </a:rPr>
              <a:t>zwischen</a:t>
            </a:r>
            <a:r>
              <a:rPr lang="en-US" sz="2450" spc="-10" dirty="0">
                <a:latin typeface="Arial"/>
                <a:cs typeface="Arial"/>
              </a:rPr>
              <a:t> </a:t>
            </a:r>
            <a:r>
              <a:rPr lang="en-US" sz="2450" spc="-10" dirty="0" err="1">
                <a:latin typeface="Arial"/>
                <a:cs typeface="Arial"/>
              </a:rPr>
              <a:t>Filtrationseffizienz</a:t>
            </a:r>
            <a:r>
              <a:rPr lang="en-US" sz="2450" spc="-10" dirty="0">
                <a:latin typeface="Arial"/>
                <a:cs typeface="Arial"/>
              </a:rPr>
              <a:t> und </a:t>
            </a:r>
            <a:r>
              <a:rPr lang="en-US" sz="2450" spc="-10" dirty="0" err="1">
                <a:latin typeface="Arial"/>
                <a:cs typeface="Arial"/>
              </a:rPr>
              <a:t>Additivrückhalt</a:t>
            </a:r>
            <a:r>
              <a:rPr lang="en-US" sz="2450" spc="-10" dirty="0">
                <a:latin typeface="Arial"/>
                <a:cs typeface="Arial"/>
              </a:rPr>
              <a:t> </a:t>
            </a:r>
            <a:r>
              <a:rPr lang="en-US" sz="2450" spc="-10" dirty="0" err="1">
                <a:latin typeface="Arial"/>
                <a:cs typeface="Arial"/>
              </a:rPr>
              <a:t>zu</a:t>
            </a:r>
            <a:r>
              <a:rPr lang="en-US" sz="2450" spc="-10" dirty="0">
                <a:latin typeface="Arial"/>
                <a:cs typeface="Arial"/>
              </a:rPr>
              <a:t> </a:t>
            </a:r>
            <a:r>
              <a:rPr lang="en-US" sz="2450" spc="-10" dirty="0" err="1">
                <a:latin typeface="Arial"/>
                <a:cs typeface="Arial"/>
              </a:rPr>
              <a:t>gewährleisten</a:t>
            </a:r>
            <a:r>
              <a:rPr lang="en-US" sz="2450" spc="-10" dirty="0">
                <a:latin typeface="Arial"/>
                <a:cs typeface="Arial"/>
              </a:rPr>
              <a:t>.</a:t>
            </a:r>
            <a:endParaRPr lang="en-US" sz="2450" dirty="0">
              <a:latin typeface="Arial"/>
              <a:cs typeface="Arial"/>
            </a:endParaRPr>
          </a:p>
          <a:p>
            <a:pPr marL="309245" marR="3164840" indent="-297180">
              <a:lnSpc>
                <a:spcPct val="101000"/>
              </a:lnSpc>
              <a:spcBef>
                <a:spcPts val="1235"/>
              </a:spcBef>
              <a:buFontTx/>
              <a:buChar char="•"/>
              <a:tabLst>
                <a:tab pos="309880" algn="l"/>
              </a:tabLst>
            </a:pPr>
            <a:r>
              <a:rPr lang="en-US" sz="2450" spc="-10" dirty="0"/>
              <a:t>Interne Standards: </a:t>
            </a:r>
            <a:r>
              <a:rPr lang="en-US" sz="2450" spc="-10" dirty="0" err="1"/>
              <a:t>Hydac</a:t>
            </a:r>
            <a:r>
              <a:rPr lang="en-US" sz="2450" spc="-10" dirty="0"/>
              <a:t> und CC Jensen:</a:t>
            </a:r>
            <a:endParaRPr lang="en-US" sz="2450" dirty="0"/>
          </a:p>
          <a:p>
            <a:pPr marL="309245" indent="-297180">
              <a:spcBef>
                <a:spcPts val="1265"/>
              </a:spcBef>
              <a:buFont typeface="Eurostile LT Std"/>
              <a:buChar char="•"/>
              <a:tabLst>
                <a:tab pos="309880" algn="l"/>
              </a:tabLst>
            </a:pPr>
            <a:r>
              <a:rPr lang="en-US" sz="2450" b="1" spc="-10" dirty="0">
                <a:latin typeface="Arial"/>
                <a:cs typeface="Arial"/>
              </a:rPr>
              <a:t>Kein </a:t>
            </a:r>
            <a:r>
              <a:rPr lang="en-US" sz="2450" b="1" spc="-10" dirty="0" err="1">
                <a:latin typeface="Arial"/>
                <a:cs typeface="Arial"/>
              </a:rPr>
              <a:t>Verlust</a:t>
            </a:r>
            <a:r>
              <a:rPr lang="en-US" sz="2450" b="1" spc="-10" dirty="0">
                <a:latin typeface="Arial"/>
                <a:cs typeface="Arial"/>
              </a:rPr>
              <a:t> der </a:t>
            </a:r>
            <a:r>
              <a:rPr lang="en-US" sz="2450" b="1" spc="-10" dirty="0" err="1">
                <a:latin typeface="Arial"/>
                <a:cs typeface="Arial"/>
              </a:rPr>
              <a:t>Additivchemie</a:t>
            </a:r>
            <a:endParaRPr lang="en-US" sz="2450" dirty="0">
              <a:latin typeface="Arial"/>
              <a:cs typeface="Arial"/>
            </a:endParaRPr>
          </a:p>
          <a:p>
            <a:pPr marL="309245" indent="-297180">
              <a:spcBef>
                <a:spcPts val="1265"/>
              </a:spcBef>
              <a:buFont typeface="Eurostile LT Std"/>
              <a:buChar char="•"/>
              <a:tabLst>
                <a:tab pos="309880" algn="l"/>
              </a:tabLst>
            </a:pPr>
            <a:r>
              <a:rPr lang="en-US" sz="2450" b="1" dirty="0" err="1">
                <a:latin typeface="Arial"/>
                <a:cs typeface="Arial"/>
              </a:rPr>
              <a:t>Bestehen</a:t>
            </a:r>
            <a:r>
              <a:rPr lang="en-US" sz="2450" b="1" dirty="0">
                <a:latin typeface="Arial"/>
                <a:cs typeface="Arial"/>
              </a:rPr>
              <a:t> des </a:t>
            </a:r>
            <a:r>
              <a:rPr lang="en-US" sz="2450" b="1" dirty="0" err="1">
                <a:latin typeface="Arial"/>
                <a:cs typeface="Arial"/>
              </a:rPr>
              <a:t>Flender-Schaumtests</a:t>
            </a:r>
            <a:r>
              <a:rPr lang="en-US" sz="2450" b="1" dirty="0">
                <a:latin typeface="Arial"/>
                <a:cs typeface="Arial"/>
              </a:rPr>
              <a:t> </a:t>
            </a:r>
          </a:p>
          <a:p>
            <a:pPr marL="12065">
              <a:spcBef>
                <a:spcPts val="1265"/>
              </a:spcBef>
              <a:tabLst>
                <a:tab pos="309880" algn="l"/>
              </a:tabLst>
            </a:pPr>
            <a:r>
              <a:rPr lang="en-US" sz="2450" dirty="0"/>
              <a:t>   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4B9A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864</Words>
  <Application>Microsoft Office PowerPoint</Application>
  <PresentationFormat>Benutzerdefiniert</PresentationFormat>
  <Paragraphs>274</Paragraphs>
  <Slides>9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5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9</vt:i4>
      </vt:variant>
    </vt:vector>
  </HeadingPairs>
  <TitlesOfParts>
    <vt:vector size="15" baseType="lpstr">
      <vt:lpstr>Arial</vt:lpstr>
      <vt:lpstr>Calibri</vt:lpstr>
      <vt:lpstr>Eurostile LT Std</vt:lpstr>
      <vt:lpstr>Eurostile LT Std Ext Two</vt:lpstr>
      <vt:lpstr>Times New Roman</vt:lpstr>
      <vt:lpstr>Office Theme</vt:lpstr>
      <vt:lpstr>RAVENOL SWT</vt:lpstr>
      <vt:lpstr>RAVENOL SWT | FREIGABEN</vt:lpstr>
      <vt:lpstr>RAVENOL SWT | LAGERSCHUTZ</vt:lpstr>
      <vt:lpstr>RAVENOL SWT | LAGERSCHUTZ</vt:lpstr>
      <vt:lpstr>RAVENOL SWT | ZAHNRADSCHUTZ</vt:lpstr>
      <vt:lpstr>RAVENOL SWT | ZAHNRADSCHUTZ</vt:lpstr>
      <vt:lpstr>RAVENOL SWT | SCHAUMVERHALTEN</vt:lpstr>
      <vt:lpstr>RAVENOL SWT | SCHAUMVERHALTEN</vt:lpstr>
      <vt:lpstr>RAVENOL SWT | ELASTOMERKOMPATIBILITÄT UND FILTRIERBARKEIT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RAVENOL SWT</dc:title>
  <dc:creator>Admin</dc:creator>
  <cp:lastModifiedBy>Lorenz Frohoff</cp:lastModifiedBy>
  <cp:revision>19</cp:revision>
  <dcterms:created xsi:type="dcterms:W3CDTF">2026-02-23T13:30:07Z</dcterms:created>
  <dcterms:modified xsi:type="dcterms:W3CDTF">2026-07-29T13:46:45Z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2026-02-23T00:00:00Z</vt:filetime>
  </property>
  <property fmtid="{D5CDD505-2E9C-101B-9397-08002B2CF9AE}" pid="3" name="Creator">
    <vt:lpwstr>Adobe InDesign 20.2 (Windows)</vt:lpwstr>
  </property>
  <property fmtid="{D5CDD505-2E9C-101B-9397-08002B2CF9AE}" pid="4" name="LastSaved">
    <vt:filetime>2026-02-23T00:00:00Z</vt:filetime>
  </property>
</Properties>
</file>